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webextensions/webextension1.xml" ContentType="application/vnd.ms-office.webextension+xml"/>
  <Override PartName="/ppt/webextensions/webextension2.xml" ContentType="application/vnd.ms-office.webextension+xml"/>
  <Override PartName="/ppt/webextensions/webextension3.xml" ContentType="application/vnd.ms-office.webextension+xml"/>
  <Override PartName="/ppt/webextensions/webextension4.xml" ContentType="application/vnd.ms-office.webextension+xml"/>
  <Override PartName="/ppt/webextensions/webextension5.xml" ContentType="application/vnd.ms-office.webextension+xml"/>
  <Override PartName="/ppt/webextensions/webextension6.xml" ContentType="application/vnd.ms-office.webextension+xml"/>
  <Override PartName="/ppt/webextensions/webextension7.xml" ContentType="application/vnd.ms-office.webextension+xml"/>
  <Override PartName="/ppt/webextensions/webextension8.xml" ContentType="application/vnd.ms-office.webextension+xml"/>
  <Override PartName="/ppt/webextensions/webextension9.xml" ContentType="application/vnd.ms-office.webextension+xml"/>
  <Override PartName="/ppt/webextensions/webextension10.xml" ContentType="application/vnd.ms-office.webextension+xml"/>
  <Override PartName="/ppt/webextensions/webextension11.xml" ContentType="application/vnd.ms-office.webextension+xml"/>
  <Override PartName="/ppt/webextensions/webextension12.xml" ContentType="application/vnd.ms-office.webextension+xml"/>
  <Override PartName="/ppt/webextensions/webextension13.xml" ContentType="application/vnd.ms-office.webextension+xml"/>
  <Override PartName="/ppt/webextensions/webextension14.xml" ContentType="application/vnd.ms-office.webextension+xml"/>
  <Override PartName="/ppt/webextensions/webextension15.xml" ContentType="application/vnd.ms-office.webextension+xml"/>
  <Override PartName="/ppt/webextensions/webextension16.xml" ContentType="application/vnd.ms-office.webextension+xml"/>
  <Override PartName="/ppt/webextensions/webextension17.xml" ContentType="application/vnd.ms-office.webextension+xml"/>
  <Override PartName="/ppt/webextensions/webextension18.xml" ContentType="application/vnd.ms-office.webextension+xml"/>
  <Override PartName="/ppt/webextensions/webextension19.xml" ContentType="application/vnd.ms-office.webextension+xml"/>
  <Override PartName="/ppt/webextensions/webextension20.xml" ContentType="application/vnd.ms-office.webextension+xml"/>
  <Override PartName="/ppt/webextensions/webextension21.xml" ContentType="application/vnd.ms-office.webextension+xml"/>
  <Override PartName="/ppt/webextensions/webextension22.xml" ContentType="application/vnd.ms-office.webextension+xml"/>
  <Override PartName="/ppt/webextensions/webextension23.xml" ContentType="application/vnd.ms-office.webextension+xml"/>
  <Override PartName="/ppt/webextensions/webextension24.xml" ContentType="application/vnd.ms-office.webextension+xml"/>
  <Override PartName="/ppt/webextensions/webextension25.xml" ContentType="application/vnd.ms-office.webextension+xml"/>
  <Override PartName="/ppt/webextensions/webextension26.xml" ContentType="application/vnd.ms-office.webextension+xml"/>
  <Override PartName="/ppt/webextensions/webextension27.xml" ContentType="application/vnd.ms-office.webextension+xml"/>
  <Override PartName="/ppt/webextensions/webextension28.xml" ContentType="application/vnd.ms-office.webextension+xml"/>
  <Override PartName="/ppt/webextensions/webextension29.xml" ContentType="application/vnd.ms-office.webextension+xml"/>
  <Override PartName="/ppt/webextensions/webextension30.xml" ContentType="application/vnd.ms-office.webextension+xml"/>
  <Override PartName="/ppt/webextensions/webextension31.xml" ContentType="application/vnd.ms-office.webextension+xml"/>
  <Override PartName="/ppt/webextensions/webextension32.xml" ContentType="application/vnd.ms-office.webextension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  <p:sldMasterId id="2147483702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8" r:id="rId11"/>
    <p:sldId id="264" r:id="rId12"/>
    <p:sldId id="269" r:id="rId13"/>
    <p:sldId id="267" r:id="rId14"/>
    <p:sldId id="266" r:id="rId15"/>
    <p:sldId id="271" r:id="rId16"/>
    <p:sldId id="272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90" r:id="rId33"/>
    <p:sldId id="291" r:id="rId34"/>
    <p:sldId id="292" r:id="rId35"/>
    <p:sldId id="293" r:id="rId36"/>
    <p:sldId id="294" r:id="rId37"/>
    <p:sldId id="295" r:id="rId38"/>
    <p:sldId id="296" r:id="rId39"/>
    <p:sldId id="298" r:id="rId40"/>
    <p:sldId id="297" r:id="rId41"/>
    <p:sldId id="299" r:id="rId42"/>
    <p:sldId id="300" r:id="rId43"/>
    <p:sldId id="301" r:id="rId44"/>
    <p:sldId id="302" r:id="rId45"/>
    <p:sldId id="303" r:id="rId46"/>
    <p:sldId id="304" r:id="rId47"/>
    <p:sldId id="305" r:id="rId48"/>
    <p:sldId id="306" r:id="rId49"/>
    <p:sldId id="307" r:id="rId50"/>
    <p:sldId id="308" r:id="rId51"/>
    <p:sldId id="310" r:id="rId52"/>
    <p:sldId id="309" r:id="rId53"/>
    <p:sldId id="311" r:id="rId54"/>
    <p:sldId id="313" r:id="rId55"/>
    <p:sldId id="314" r:id="rId56"/>
    <p:sldId id="324" r:id="rId57"/>
    <p:sldId id="325" r:id="rId58"/>
    <p:sldId id="315" r:id="rId59"/>
    <p:sldId id="326" r:id="rId60"/>
    <p:sldId id="316" r:id="rId61"/>
    <p:sldId id="317" r:id="rId62"/>
    <p:sldId id="312" r:id="rId63"/>
    <p:sldId id="327" r:id="rId64"/>
    <p:sldId id="328" r:id="rId65"/>
    <p:sldId id="319" r:id="rId66"/>
    <p:sldId id="329" r:id="rId67"/>
    <p:sldId id="320" r:id="rId68"/>
    <p:sldId id="322" r:id="rId69"/>
    <p:sldId id="321" r:id="rId70"/>
    <p:sldId id="323" r:id="rId71"/>
    <p:sldId id="330" r:id="rId72"/>
    <p:sldId id="331" r:id="rId73"/>
    <p:sldId id="332" r:id="rId74"/>
    <p:sldId id="333" r:id="rId75"/>
    <p:sldId id="335" r:id="rId76"/>
    <p:sldId id="336" r:id="rId77"/>
    <p:sldId id="337" r:id="rId78"/>
    <p:sldId id="334" r:id="rId79"/>
    <p:sldId id="338" r:id="rId8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6" autoAdjust="0"/>
    <p:restoredTop sz="94660"/>
  </p:normalViewPr>
  <p:slideViewPr>
    <p:cSldViewPr snapToGrid="0">
      <p:cViewPr varScale="1">
        <p:scale>
          <a:sx n="72" d="100"/>
          <a:sy n="72" d="100"/>
        </p:scale>
        <p:origin x="72" y="7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tableStyles" Target="tableStyles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viewProps" Target="viewProp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BE9AA-98EA-4AE1-A054-2957872306EB}" type="datetimeFigureOut">
              <a:rPr kumimoji="1" lang="ja-JP" altLang="en-US" smtClean="0"/>
              <a:t>2023/10/25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9DB07-C4AE-460B-B62F-660A9D36C1A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571845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BE9AA-98EA-4AE1-A054-2957872306EB}" type="datetimeFigureOut">
              <a:rPr kumimoji="1" lang="ja-JP" altLang="en-US" smtClean="0"/>
              <a:t>2023/10/25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9DB07-C4AE-460B-B62F-660A9D36C1A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17753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BE9AA-98EA-4AE1-A054-2957872306EB}" type="datetimeFigureOut">
              <a:rPr kumimoji="1" lang="ja-JP" altLang="en-US" smtClean="0"/>
              <a:t>2023/10/25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9DB07-C4AE-460B-B62F-660A9D36C1A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39018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6CCBB05-991E-39BE-0824-F2387EF6F1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E9627078-569E-94CE-18EC-8CB51A5476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B64301A-E283-AC36-60CC-8A14F886C1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BE9AA-98EA-4AE1-A054-2957872306EB}" type="datetimeFigureOut">
              <a:rPr kumimoji="1" lang="ja-JP" altLang="en-US" smtClean="0"/>
              <a:t>2023/10/25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4A6BE52D-B55E-5A78-A80D-2106FF6B89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47A1888-CAC4-8768-4718-E199E08979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9DB07-C4AE-460B-B62F-660A9D36C1A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105398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10A7E2B-52A2-7BBD-27E5-3E5399CC82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CC16A16-63DF-E9E2-4D46-A699B6A7A2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8594CCA-A66E-24BC-43EE-25EDCC763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BE9AA-98EA-4AE1-A054-2957872306EB}" type="datetimeFigureOut">
              <a:rPr kumimoji="1" lang="ja-JP" altLang="en-US" smtClean="0"/>
              <a:t>2023/10/25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C7996AF-75AB-314D-79B7-E30B0B56A3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5B5AAF4-0DB4-A4F5-B19B-E345A3833D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9DB07-C4AE-460B-B62F-660A9D36C1A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59423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153F130-97D1-C579-630C-B62D966D3D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497068E2-FABA-DD7D-1B8D-CC82E78F35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C94ADE2-6A92-49EF-2AB0-D7D49EA220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BE9AA-98EA-4AE1-A054-2957872306EB}" type="datetimeFigureOut">
              <a:rPr kumimoji="1" lang="ja-JP" altLang="en-US" smtClean="0"/>
              <a:t>2023/10/25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5BA0BE4-1CAA-EC57-16AA-DEE069FBED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2EC42F3-8159-F449-0D53-3130B164B9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9DB07-C4AE-460B-B62F-660A9D36C1A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148333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8E423B9-352D-2CC1-10E5-AA59DFDAC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D5CA756-0770-2EDB-5FAE-C47D1AAC17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9B596BC2-9FE1-3055-91C9-0C0DFD768D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DDDA6EB0-C9AB-A134-5F39-8CDD2ECF00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BE9AA-98EA-4AE1-A054-2957872306EB}" type="datetimeFigureOut">
              <a:rPr kumimoji="1" lang="ja-JP" altLang="en-US" smtClean="0"/>
              <a:t>2023/10/25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52368A44-16A9-D912-930F-51881CA5EC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77680DA1-AA1F-B94D-7223-F5AC04F982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9DB07-C4AE-460B-B62F-660A9D36C1A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743970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88776D2-EA93-0FED-EB5E-1874630E54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BA01792C-7BF8-8456-4FDD-275883DA1C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FE38B05C-C2EB-6038-D5C1-C96E6A390B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00ABBE1C-5DF0-CD57-B430-4AF5C5C9F16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E4A16DD7-02B5-3693-F4A9-6C3CE5ED2DC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7352F3F9-CF35-75B9-CED5-CAE3930BB4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BE9AA-98EA-4AE1-A054-2957872306EB}" type="datetimeFigureOut">
              <a:rPr kumimoji="1" lang="ja-JP" altLang="en-US" smtClean="0"/>
              <a:t>2023/10/25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4A8DB03F-79EE-EDDA-6B92-4AB736B0F9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D03F1955-8AA3-A18E-4A6B-151C8FDA56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9DB07-C4AE-460B-B62F-660A9D36C1A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206061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411F9E4-68A9-1A8A-52DB-C67C6CB42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9550C4AB-8550-5B45-1E55-9CB4A75819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BE9AA-98EA-4AE1-A054-2957872306EB}" type="datetimeFigureOut">
              <a:rPr kumimoji="1" lang="ja-JP" altLang="en-US" smtClean="0"/>
              <a:t>2023/10/25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CB368E5E-0246-D2A0-2BB8-5368B84C3D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1E7DCF42-3EB7-7E75-F3C3-E60BC75EFE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9DB07-C4AE-460B-B62F-660A9D36C1A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098191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ADE56679-1D3B-1A32-BD56-250EE94850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BE9AA-98EA-4AE1-A054-2957872306EB}" type="datetimeFigureOut">
              <a:rPr kumimoji="1" lang="ja-JP" altLang="en-US" smtClean="0"/>
              <a:t>2023/10/25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B02EE788-5D39-7FC5-C1C8-B0CB7621BB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C3A2018B-3742-145C-FDFC-2D784D56E0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9DB07-C4AE-460B-B62F-660A9D36C1A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8722500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2CE8B82-044A-D631-177D-0AD83C5521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E1A4186-EE6F-B871-5233-76F0E056E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4F08C202-DC32-5015-D162-D5F1AF72D7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710FF56F-8C9C-EBCD-E185-9FFC05B0A4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BE9AA-98EA-4AE1-A054-2957872306EB}" type="datetimeFigureOut">
              <a:rPr kumimoji="1" lang="ja-JP" altLang="en-US" smtClean="0"/>
              <a:t>2023/10/25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0594128B-F84F-0818-A0AE-50297AEE7F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57BB8A78-AABB-9E01-0DD6-8ABA24FC44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9DB07-C4AE-460B-B62F-660A9D36C1A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736518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BE9AA-98EA-4AE1-A054-2957872306EB}" type="datetimeFigureOut">
              <a:rPr kumimoji="1" lang="ja-JP" altLang="en-US" smtClean="0"/>
              <a:t>2023/10/25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9DB07-C4AE-460B-B62F-660A9D36C1A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9896947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418EB44-B79E-0D27-6035-A8B07E6F8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1B3BB98F-D7BA-7844-BF30-CC2A4D2483B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3E0C97D4-35AE-D893-06D3-548B6B6B9C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B24F7487-19EA-EC07-F09F-CDF9EA25AD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BE9AA-98EA-4AE1-A054-2957872306EB}" type="datetimeFigureOut">
              <a:rPr kumimoji="1" lang="ja-JP" altLang="en-US" smtClean="0"/>
              <a:t>2023/10/25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88D0A78D-81F9-95B3-E009-97B464A173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0D37FD87-3E0D-6B51-9AC9-7851CCD5AC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9DB07-C4AE-460B-B62F-660A9D36C1A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5391940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3EE789E-E487-39E1-57C1-4F33DB798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0B097F37-22DC-4811-620A-8708EB46E3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8F501F7-0CC4-FD3D-15D3-A5F0D7212C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BE9AA-98EA-4AE1-A054-2957872306EB}" type="datetimeFigureOut">
              <a:rPr kumimoji="1" lang="ja-JP" altLang="en-US" smtClean="0"/>
              <a:t>2023/10/25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7494ECD-F450-5E5A-5BBD-0B56CFBBB8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5B02323-44FB-384B-C489-CA32246F3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9DB07-C4AE-460B-B62F-660A9D36C1A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4587489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419862AC-638D-69DF-1505-2D240C7F44D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0F319FA1-A98C-521A-6D0B-CF5C093EB5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5EB3E17-4B68-1D8E-D855-485289043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BE9AA-98EA-4AE1-A054-2957872306EB}" type="datetimeFigureOut">
              <a:rPr kumimoji="1" lang="ja-JP" altLang="en-US" smtClean="0"/>
              <a:t>2023/10/25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E9A5D57-6B01-3D83-CE0D-0F29BF05E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DA21F5C-7838-9747-8DEC-EAFC5E3390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9DB07-C4AE-460B-B62F-660A9D36C1A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333256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BE9AA-98EA-4AE1-A054-2957872306EB}" type="datetimeFigureOut">
              <a:rPr kumimoji="1" lang="ja-JP" altLang="en-US" smtClean="0"/>
              <a:t>2023/10/25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9DB07-C4AE-460B-B62F-660A9D36C1A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254025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BE9AA-98EA-4AE1-A054-2957872306EB}" type="datetimeFigureOut">
              <a:rPr kumimoji="1" lang="ja-JP" altLang="en-US" smtClean="0"/>
              <a:t>2023/10/25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9DB07-C4AE-460B-B62F-660A9D36C1A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71209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BE9AA-98EA-4AE1-A054-2957872306EB}" type="datetimeFigureOut">
              <a:rPr kumimoji="1" lang="ja-JP" altLang="en-US" smtClean="0"/>
              <a:t>2023/10/25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9DB07-C4AE-460B-B62F-660A9D36C1AC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77769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BE9AA-98EA-4AE1-A054-2957872306EB}" type="datetimeFigureOut">
              <a:rPr kumimoji="1" lang="ja-JP" altLang="en-US" smtClean="0"/>
              <a:t>2023/10/25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9DB07-C4AE-460B-B62F-660A9D36C1AC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2290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BE9AA-98EA-4AE1-A054-2957872306EB}" type="datetimeFigureOut">
              <a:rPr kumimoji="1" lang="ja-JP" altLang="en-US" smtClean="0"/>
              <a:t>2023/10/25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9DB07-C4AE-460B-B62F-660A9D36C1A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572088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BE9AA-98EA-4AE1-A054-2957872306EB}" type="datetimeFigureOut">
              <a:rPr kumimoji="1" lang="ja-JP" altLang="en-US" smtClean="0"/>
              <a:t>2023/10/25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9DB07-C4AE-460B-B62F-660A9D36C1A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326219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BE9AA-98EA-4AE1-A054-2957872306EB}" type="datetimeFigureOut">
              <a:rPr kumimoji="1" lang="ja-JP" altLang="en-US" smtClean="0"/>
              <a:t>2023/10/25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9DB07-C4AE-460B-B62F-660A9D36C1A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089382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C1BBE9AA-98EA-4AE1-A054-2957872306EB}" type="datetimeFigureOut">
              <a:rPr kumimoji="1" lang="ja-JP" altLang="en-US" smtClean="0"/>
              <a:t>2023/10/25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89DB07-C4AE-460B-B62F-660A9D36C1A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936986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CF06C13B-4AD1-6ECB-1CEF-59FD700486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87A2AF6E-8E0E-3141-2D9D-7A4C2FFC97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9EB3A95-6629-6B85-0A45-82F52BC9D9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BBE9AA-98EA-4AE1-A054-2957872306EB}" type="datetimeFigureOut">
              <a:rPr kumimoji="1" lang="ja-JP" altLang="en-US" smtClean="0"/>
              <a:t>2023/10/25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E2624AC-C570-7B1D-CED1-ECB22A9B5C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FB36D12-D0D3-3A87-4199-7795574D7B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89DB07-C4AE-460B-B62F-660A9D36C1A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338394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microsoft.com/office/2011/relationships/webextension" Target="../webextensions/webextension6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11/relationships/webextension" Target="../webextensions/webextension7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microsoft.com/office/2011/relationships/webextension" Target="../webextensions/webextension8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microsoft.com/office/2011/relationships/webextension" Target="../webextensions/webextension9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microsoft.com/office/2011/relationships/webextension" Target="../webextensions/webextension10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microsoft.com/office/2011/relationships/webextension" Target="../webextensions/webextension11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microsoft.com/office/2011/relationships/webextension" Target="../webextensions/webextension12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microsoft.com/office/2011/relationships/webextension" Target="../webextensions/webextension13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microsoft.com/office/2011/relationships/webextension" Target="../webextensions/webextension14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ai.com/blog/chatgpt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2048game.club/lang_jp/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openai.com/blog/chatgpt" TargetMode="External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microsoft.com/office/2011/relationships/webextension" Target="../webextensions/webextension15.xml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microsoft.com/office/2011/relationships/webextension" Target="../webextensions/webextension16.xml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microsoft.com/office/2011/relationships/webextension" Target="../webextensions/webextension17.xml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microsoft.com/office/2011/relationships/webextension" Target="../webextensions/webextension18.xml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microsoft.com/office/2011/relationships/webextension" Target="../webextensions/webextension19.xml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microsoft.com/office/2011/relationships/webextension" Target="../webextensions/webextension20.xml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microsoft.com/office/2011/relationships/webextension" Target="../webextensions/webextension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microsoft.com/office/2011/relationships/webextension" Target="../webextensions/webextension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microsoft.com/office/2011/relationships/webextension" Target="../webextensions/webextension21.xml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microsoft.com/office/2011/relationships/webextension" Target="../webextensions/webextension22.xml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microsoft.com/office/2011/relationships/webextension" Target="../webextensions/webextension23.xml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microsoft.com/office/2011/relationships/webextension" Target="../webextensions/webextension24.xml"/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microsoft.com/office/2011/relationships/webextension" Target="../webextensions/webextension2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microsoft.com/office/2011/relationships/webextension" Target="../webextensions/webextension3.xml"/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microsoft.com/office/2011/relationships/webextension" Target="../webextensions/webextension26.xml"/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microsoft.com/office/2011/relationships/webextension" Target="../webextensions/webextension27.xml"/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microsoft.com/office/2011/relationships/webextension" Target="../webextensions/webextension28.xml"/><Relationship Id="rId1" Type="http://schemas.openxmlformats.org/officeDocument/2006/relationships/slideLayout" Target="../slideLayouts/slideLayout1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microsoft.com/office/2011/relationships/webextension" Target="../webextensions/webextension29.xml"/><Relationship Id="rId1" Type="http://schemas.openxmlformats.org/officeDocument/2006/relationships/slideLayout" Target="../slideLayouts/slideLayout1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microsoft.com/office/2011/relationships/webextension" Target="../webextensions/webextension30.xml"/><Relationship Id="rId1" Type="http://schemas.openxmlformats.org/officeDocument/2006/relationships/slideLayout" Target="../slideLayouts/slideLayout1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microsoft.com/office/2011/relationships/webextension" Target="../webextensions/webextension31.xml"/><Relationship Id="rId1" Type="http://schemas.openxmlformats.org/officeDocument/2006/relationships/slideLayout" Target="../slideLayouts/slideLayout1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microsoft.com/office/2011/relationships/webextension" Target="../webextensions/webextension32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6.png"/><Relationship Id="rId5" Type="http://schemas.microsoft.com/office/2011/relationships/webextension" Target="../webextensions/webextension4.xml"/><Relationship Id="rId4" Type="http://schemas.openxmlformats.org/officeDocument/2006/relationships/image" Target="../media/image15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microsoft.com/office/2011/relationships/webextension" Target="../webextensions/webextension5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73284984-DBC1-992A-74F7-FD28B3A93E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01028" y="2551299"/>
            <a:ext cx="4805996" cy="1297115"/>
          </a:xfrm>
        </p:spPr>
        <p:txBody>
          <a:bodyPr anchor="t">
            <a:normAutofit/>
          </a:bodyPr>
          <a:lstStyle/>
          <a:p>
            <a:pPr algn="l"/>
            <a:r>
              <a:rPr kumimoji="1" lang="en-US" altLang="ja-JP" sz="4000" dirty="0">
                <a:solidFill>
                  <a:schemeClr val="tx2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ChatGPT</a:t>
            </a:r>
            <a:r>
              <a:rPr kumimoji="1" lang="ja-JP" altLang="en-US" sz="4000" dirty="0">
                <a:solidFill>
                  <a:schemeClr val="tx2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を使ってゲームを作ろう！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A719240B-A203-2F81-B5D8-C4205949CA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90966" y="3428999"/>
            <a:ext cx="4805691" cy="838831"/>
          </a:xfrm>
        </p:spPr>
        <p:txBody>
          <a:bodyPr anchor="b">
            <a:normAutofit/>
          </a:bodyPr>
          <a:lstStyle/>
          <a:p>
            <a:pPr algn="l"/>
            <a:r>
              <a:rPr kumimoji="1" lang="ja-JP" altLang="en-US" sz="2000" dirty="0">
                <a:solidFill>
                  <a:schemeClr val="tx2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第</a:t>
            </a:r>
            <a:r>
              <a:rPr kumimoji="1" lang="en-US" altLang="ja-JP" sz="2000" dirty="0">
                <a:solidFill>
                  <a:schemeClr val="tx2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1</a:t>
            </a:r>
            <a:r>
              <a:rPr kumimoji="1" lang="ja-JP" altLang="en-US" sz="2000" dirty="0">
                <a:solidFill>
                  <a:schemeClr val="tx2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講 導入・ゲーム作成の準備</a:t>
            </a:r>
          </a:p>
        </p:txBody>
      </p:sp>
      <p:pic>
        <p:nvPicPr>
          <p:cNvPr id="7" name="Graphic 6" descr="Game controller">
            <a:extLst>
              <a:ext uri="{FF2B5EF4-FFF2-40B4-BE49-F238E27FC236}">
                <a16:creationId xmlns:a16="http://schemas.microsoft.com/office/drawing/2014/main" id="{75DC9B13-3786-A589-A01F-D033E308C3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0470" y="1815320"/>
            <a:ext cx="4141760" cy="4141760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0329175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8D927366-A2BA-562F-C5A8-9F56A5989CF9}"/>
              </a:ext>
            </a:extLst>
          </p:cNvPr>
          <p:cNvSpPr/>
          <p:nvPr/>
        </p:nvSpPr>
        <p:spPr>
          <a:xfrm>
            <a:off x="0" y="0"/>
            <a:ext cx="12192000" cy="126153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355600"/>
            <a:r>
              <a:rPr kumimoji="1" lang="en-US" altLang="ja-JP" sz="54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- </a:t>
            </a:r>
            <a:r>
              <a:rPr kumimoji="1" lang="ja-JP" altLang="en-US" sz="54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ゲームデザイン</a:t>
            </a:r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61A47339-2C22-8635-668D-B42E11A604D9}"/>
              </a:ext>
            </a:extLst>
          </p:cNvPr>
          <p:cNvSpPr/>
          <p:nvPr/>
        </p:nvSpPr>
        <p:spPr>
          <a:xfrm>
            <a:off x="0" y="6112933"/>
            <a:ext cx="12192000" cy="74506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7B824FBC-74F6-2E09-ED82-D889294D00CB}"/>
              </a:ext>
            </a:extLst>
          </p:cNvPr>
          <p:cNvSpPr txBox="1"/>
          <p:nvPr/>
        </p:nvSpPr>
        <p:spPr>
          <a:xfrm>
            <a:off x="678118" y="5189603"/>
            <a:ext cx="39873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スタート画面</a:t>
            </a:r>
            <a:endParaRPr kumimoji="1" lang="en-US" altLang="ja-JP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  <a:p>
            <a:pPr marL="93663" indent="-93663"/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・</a:t>
            </a:r>
            <a: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web</a:t>
            </a: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ページを開いたらスタート</a:t>
            </a:r>
            <a:endParaRPr kumimoji="1" lang="en-US" altLang="ja-JP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  <a:p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・タイルをランダムに</a:t>
            </a:r>
            <a: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2</a:t>
            </a: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つ配置</a:t>
            </a:r>
          </a:p>
        </p:txBody>
      </p:sp>
      <p:sp>
        <p:nvSpPr>
          <p:cNvPr id="69" name="テキスト ボックス 68">
            <a:extLst>
              <a:ext uri="{FF2B5EF4-FFF2-40B4-BE49-F238E27FC236}">
                <a16:creationId xmlns:a16="http://schemas.microsoft.com/office/drawing/2014/main" id="{54E1612B-DBEC-B1F6-45D4-10D2FED2AECD}"/>
              </a:ext>
            </a:extLst>
          </p:cNvPr>
          <p:cNvSpPr txBox="1"/>
          <p:nvPr/>
        </p:nvSpPr>
        <p:spPr>
          <a:xfrm>
            <a:off x="372535" y="1537646"/>
            <a:ext cx="67817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仕様書作成</a:t>
            </a:r>
            <a:b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</a:b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・ ゲーム開始から終了までの場面の数</a:t>
            </a:r>
            <a:b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</a:b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・ 場面ごとの表示やボタン配置</a:t>
            </a:r>
            <a:b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</a:b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・ 操作方法</a:t>
            </a:r>
            <a:endParaRPr kumimoji="1" lang="en-US" altLang="ja-JP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70" name="正方形/長方形 69">
            <a:extLst>
              <a:ext uri="{FF2B5EF4-FFF2-40B4-BE49-F238E27FC236}">
                <a16:creationId xmlns:a16="http://schemas.microsoft.com/office/drawing/2014/main" id="{A12F92C2-FA7D-F996-1F0C-9B93598463F2}"/>
              </a:ext>
            </a:extLst>
          </p:cNvPr>
          <p:cNvSpPr/>
          <p:nvPr/>
        </p:nvSpPr>
        <p:spPr>
          <a:xfrm>
            <a:off x="947580" y="2942612"/>
            <a:ext cx="2468720" cy="22426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2" name="正方形/長方形 71">
            <a:extLst>
              <a:ext uri="{FF2B5EF4-FFF2-40B4-BE49-F238E27FC236}">
                <a16:creationId xmlns:a16="http://schemas.microsoft.com/office/drawing/2014/main" id="{45ADDC0E-644D-849B-0968-E95F7605EE6A}"/>
              </a:ext>
            </a:extLst>
          </p:cNvPr>
          <p:cNvSpPr/>
          <p:nvPr/>
        </p:nvSpPr>
        <p:spPr>
          <a:xfrm>
            <a:off x="1362754" y="3524810"/>
            <a:ext cx="1638371" cy="16301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3" name="正方形/長方形 72">
            <a:extLst>
              <a:ext uri="{FF2B5EF4-FFF2-40B4-BE49-F238E27FC236}">
                <a16:creationId xmlns:a16="http://schemas.microsoft.com/office/drawing/2014/main" id="{30D13BA7-65F9-17AC-BD85-653D71348322}"/>
              </a:ext>
            </a:extLst>
          </p:cNvPr>
          <p:cNvSpPr/>
          <p:nvPr/>
        </p:nvSpPr>
        <p:spPr>
          <a:xfrm>
            <a:off x="1410778" y="3557514"/>
            <a:ext cx="365760" cy="3657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4" name="正方形/長方形 73">
            <a:extLst>
              <a:ext uri="{FF2B5EF4-FFF2-40B4-BE49-F238E27FC236}">
                <a16:creationId xmlns:a16="http://schemas.microsoft.com/office/drawing/2014/main" id="{41360EAF-6EA7-162B-DBFE-2A7B91729068}"/>
              </a:ext>
            </a:extLst>
          </p:cNvPr>
          <p:cNvSpPr/>
          <p:nvPr/>
        </p:nvSpPr>
        <p:spPr>
          <a:xfrm>
            <a:off x="1803088" y="3553524"/>
            <a:ext cx="365760" cy="3657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5" name="正方形/長方形 74">
            <a:extLst>
              <a:ext uri="{FF2B5EF4-FFF2-40B4-BE49-F238E27FC236}">
                <a16:creationId xmlns:a16="http://schemas.microsoft.com/office/drawing/2014/main" id="{424D37D3-9333-9F09-F5A9-90926C7F7D72}"/>
              </a:ext>
            </a:extLst>
          </p:cNvPr>
          <p:cNvSpPr/>
          <p:nvPr/>
        </p:nvSpPr>
        <p:spPr>
          <a:xfrm>
            <a:off x="2195398" y="3553524"/>
            <a:ext cx="365760" cy="3657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6" name="正方形/長方形 75">
            <a:extLst>
              <a:ext uri="{FF2B5EF4-FFF2-40B4-BE49-F238E27FC236}">
                <a16:creationId xmlns:a16="http://schemas.microsoft.com/office/drawing/2014/main" id="{89296AD4-ED1F-D60D-C422-32D9A8CE6238}"/>
              </a:ext>
            </a:extLst>
          </p:cNvPr>
          <p:cNvSpPr/>
          <p:nvPr/>
        </p:nvSpPr>
        <p:spPr>
          <a:xfrm>
            <a:off x="2587708" y="3553524"/>
            <a:ext cx="365760" cy="3657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2</a:t>
            </a:r>
            <a:endParaRPr kumimoji="1" lang="ja-JP" altLang="en-US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92" name="正方形/長方形 91">
            <a:extLst>
              <a:ext uri="{FF2B5EF4-FFF2-40B4-BE49-F238E27FC236}">
                <a16:creationId xmlns:a16="http://schemas.microsoft.com/office/drawing/2014/main" id="{F6A228A2-8F1C-63AE-AE60-26A9B2F8252C}"/>
              </a:ext>
            </a:extLst>
          </p:cNvPr>
          <p:cNvSpPr/>
          <p:nvPr/>
        </p:nvSpPr>
        <p:spPr>
          <a:xfrm>
            <a:off x="1410778" y="3959779"/>
            <a:ext cx="365760" cy="3657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3" name="正方形/長方形 92">
            <a:extLst>
              <a:ext uri="{FF2B5EF4-FFF2-40B4-BE49-F238E27FC236}">
                <a16:creationId xmlns:a16="http://schemas.microsoft.com/office/drawing/2014/main" id="{6C404F30-180A-0F21-6804-45BCFDE12122}"/>
              </a:ext>
            </a:extLst>
          </p:cNvPr>
          <p:cNvSpPr/>
          <p:nvPr/>
        </p:nvSpPr>
        <p:spPr>
          <a:xfrm>
            <a:off x="1803088" y="3955789"/>
            <a:ext cx="365760" cy="3657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4" name="正方形/長方形 93">
            <a:extLst>
              <a:ext uri="{FF2B5EF4-FFF2-40B4-BE49-F238E27FC236}">
                <a16:creationId xmlns:a16="http://schemas.microsoft.com/office/drawing/2014/main" id="{4E96F338-D7DC-597A-9696-3E479787309C}"/>
              </a:ext>
            </a:extLst>
          </p:cNvPr>
          <p:cNvSpPr/>
          <p:nvPr/>
        </p:nvSpPr>
        <p:spPr>
          <a:xfrm>
            <a:off x="2195398" y="3955789"/>
            <a:ext cx="365760" cy="3657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5" name="正方形/長方形 94">
            <a:extLst>
              <a:ext uri="{FF2B5EF4-FFF2-40B4-BE49-F238E27FC236}">
                <a16:creationId xmlns:a16="http://schemas.microsoft.com/office/drawing/2014/main" id="{FE1A5061-1E0B-CD7F-7F26-48E9F8DB2E6C}"/>
              </a:ext>
            </a:extLst>
          </p:cNvPr>
          <p:cNvSpPr/>
          <p:nvPr/>
        </p:nvSpPr>
        <p:spPr>
          <a:xfrm>
            <a:off x="2587708" y="3955789"/>
            <a:ext cx="365760" cy="3657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6" name="正方形/長方形 95">
            <a:extLst>
              <a:ext uri="{FF2B5EF4-FFF2-40B4-BE49-F238E27FC236}">
                <a16:creationId xmlns:a16="http://schemas.microsoft.com/office/drawing/2014/main" id="{3C2A2FA9-3E3B-736A-4361-827C3A16B698}"/>
              </a:ext>
            </a:extLst>
          </p:cNvPr>
          <p:cNvSpPr/>
          <p:nvPr/>
        </p:nvSpPr>
        <p:spPr>
          <a:xfrm>
            <a:off x="1410778" y="4362044"/>
            <a:ext cx="365760" cy="3657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7" name="正方形/長方形 96">
            <a:extLst>
              <a:ext uri="{FF2B5EF4-FFF2-40B4-BE49-F238E27FC236}">
                <a16:creationId xmlns:a16="http://schemas.microsoft.com/office/drawing/2014/main" id="{3375C19C-07E5-6D3A-ECF5-FB904F907B03}"/>
              </a:ext>
            </a:extLst>
          </p:cNvPr>
          <p:cNvSpPr/>
          <p:nvPr/>
        </p:nvSpPr>
        <p:spPr>
          <a:xfrm>
            <a:off x="1803088" y="4358054"/>
            <a:ext cx="365760" cy="3657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8" name="正方形/長方形 97">
            <a:extLst>
              <a:ext uri="{FF2B5EF4-FFF2-40B4-BE49-F238E27FC236}">
                <a16:creationId xmlns:a16="http://schemas.microsoft.com/office/drawing/2014/main" id="{2DC172E0-1D1F-231E-4D7F-019398489E1C}"/>
              </a:ext>
            </a:extLst>
          </p:cNvPr>
          <p:cNvSpPr/>
          <p:nvPr/>
        </p:nvSpPr>
        <p:spPr>
          <a:xfrm>
            <a:off x="2195398" y="4358054"/>
            <a:ext cx="365760" cy="3657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9" name="正方形/長方形 98">
            <a:extLst>
              <a:ext uri="{FF2B5EF4-FFF2-40B4-BE49-F238E27FC236}">
                <a16:creationId xmlns:a16="http://schemas.microsoft.com/office/drawing/2014/main" id="{299ECCC5-1DA0-F939-D410-BF5BF18D2DFF}"/>
              </a:ext>
            </a:extLst>
          </p:cNvPr>
          <p:cNvSpPr/>
          <p:nvPr/>
        </p:nvSpPr>
        <p:spPr>
          <a:xfrm>
            <a:off x="2587708" y="4358054"/>
            <a:ext cx="365760" cy="3657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0" name="正方形/長方形 99">
            <a:extLst>
              <a:ext uri="{FF2B5EF4-FFF2-40B4-BE49-F238E27FC236}">
                <a16:creationId xmlns:a16="http://schemas.microsoft.com/office/drawing/2014/main" id="{4A23C5B6-4F6B-DD11-AD8A-612BA571A3AD}"/>
              </a:ext>
            </a:extLst>
          </p:cNvPr>
          <p:cNvSpPr/>
          <p:nvPr/>
        </p:nvSpPr>
        <p:spPr>
          <a:xfrm>
            <a:off x="1410778" y="4764309"/>
            <a:ext cx="365760" cy="3657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1" name="正方形/長方形 100">
            <a:extLst>
              <a:ext uri="{FF2B5EF4-FFF2-40B4-BE49-F238E27FC236}">
                <a16:creationId xmlns:a16="http://schemas.microsoft.com/office/drawing/2014/main" id="{72AE99C1-E06B-9012-4F61-B7B4C098BDD6}"/>
              </a:ext>
            </a:extLst>
          </p:cNvPr>
          <p:cNvSpPr/>
          <p:nvPr/>
        </p:nvSpPr>
        <p:spPr>
          <a:xfrm>
            <a:off x="1803088" y="4760319"/>
            <a:ext cx="365760" cy="3657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2</a:t>
            </a:r>
            <a:endParaRPr kumimoji="1" lang="ja-JP" altLang="en-US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102" name="正方形/長方形 101">
            <a:extLst>
              <a:ext uri="{FF2B5EF4-FFF2-40B4-BE49-F238E27FC236}">
                <a16:creationId xmlns:a16="http://schemas.microsoft.com/office/drawing/2014/main" id="{BB225F3D-AA95-C837-D599-C747736F577F}"/>
              </a:ext>
            </a:extLst>
          </p:cNvPr>
          <p:cNvSpPr/>
          <p:nvPr/>
        </p:nvSpPr>
        <p:spPr>
          <a:xfrm>
            <a:off x="2195398" y="4760319"/>
            <a:ext cx="365760" cy="3657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3" name="正方形/長方形 102">
            <a:extLst>
              <a:ext uri="{FF2B5EF4-FFF2-40B4-BE49-F238E27FC236}">
                <a16:creationId xmlns:a16="http://schemas.microsoft.com/office/drawing/2014/main" id="{AFECA8E9-EAA3-AAF2-3B3F-845FDF4579BB}"/>
              </a:ext>
            </a:extLst>
          </p:cNvPr>
          <p:cNvSpPr/>
          <p:nvPr/>
        </p:nvSpPr>
        <p:spPr>
          <a:xfrm>
            <a:off x="2587708" y="4760319"/>
            <a:ext cx="365760" cy="3657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4" name="正方形/長方形 103">
            <a:extLst>
              <a:ext uri="{FF2B5EF4-FFF2-40B4-BE49-F238E27FC236}">
                <a16:creationId xmlns:a16="http://schemas.microsoft.com/office/drawing/2014/main" id="{BC4CDDB7-8585-72EF-8A36-51DF81AB008E}"/>
              </a:ext>
            </a:extLst>
          </p:cNvPr>
          <p:cNvSpPr/>
          <p:nvPr/>
        </p:nvSpPr>
        <p:spPr>
          <a:xfrm>
            <a:off x="1362754" y="3098800"/>
            <a:ext cx="1058712" cy="3970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5" name="テキスト ボックス 104">
            <a:extLst>
              <a:ext uri="{FF2B5EF4-FFF2-40B4-BE49-F238E27FC236}">
                <a16:creationId xmlns:a16="http://schemas.microsoft.com/office/drawing/2014/main" id="{E8DBB5BC-1027-CEF1-D3E7-37DE5056DF17}"/>
              </a:ext>
            </a:extLst>
          </p:cNvPr>
          <p:cNvSpPr txBox="1"/>
          <p:nvPr/>
        </p:nvSpPr>
        <p:spPr>
          <a:xfrm>
            <a:off x="1273732" y="2911122"/>
            <a:ext cx="10587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200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2048</a:t>
            </a:r>
            <a:endParaRPr kumimoji="1" lang="ja-JP" altLang="en-US" sz="3200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106" name="テキスト ボックス 105">
            <a:extLst>
              <a:ext uri="{FF2B5EF4-FFF2-40B4-BE49-F238E27FC236}">
                <a16:creationId xmlns:a16="http://schemas.microsoft.com/office/drawing/2014/main" id="{2AB4FBF0-1AB0-74A1-FEBB-0BB1F25FDB59}"/>
              </a:ext>
            </a:extLst>
          </p:cNvPr>
          <p:cNvSpPr txBox="1"/>
          <p:nvPr/>
        </p:nvSpPr>
        <p:spPr>
          <a:xfrm>
            <a:off x="2332444" y="3210722"/>
            <a:ext cx="654684" cy="2308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sz="900" b="1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Score : 0</a:t>
            </a:r>
            <a:endParaRPr kumimoji="1" lang="ja-JP" altLang="en-US" sz="900" b="1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107" name="正方形/長方形 106">
            <a:extLst>
              <a:ext uri="{FF2B5EF4-FFF2-40B4-BE49-F238E27FC236}">
                <a16:creationId xmlns:a16="http://schemas.microsoft.com/office/drawing/2014/main" id="{FE9DA05D-5CF7-6049-80A1-4525DA326811}"/>
              </a:ext>
            </a:extLst>
          </p:cNvPr>
          <p:cNvSpPr/>
          <p:nvPr/>
        </p:nvSpPr>
        <p:spPr>
          <a:xfrm>
            <a:off x="4665505" y="2942612"/>
            <a:ext cx="2468720" cy="22426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08" name="正方形/長方形 107">
            <a:extLst>
              <a:ext uri="{FF2B5EF4-FFF2-40B4-BE49-F238E27FC236}">
                <a16:creationId xmlns:a16="http://schemas.microsoft.com/office/drawing/2014/main" id="{630C2117-BC2B-39AD-2699-BCCF04646DE6}"/>
              </a:ext>
            </a:extLst>
          </p:cNvPr>
          <p:cNvSpPr/>
          <p:nvPr/>
        </p:nvSpPr>
        <p:spPr>
          <a:xfrm>
            <a:off x="5080679" y="3524810"/>
            <a:ext cx="1638371" cy="16301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9" name="正方形/長方形 108">
            <a:extLst>
              <a:ext uri="{FF2B5EF4-FFF2-40B4-BE49-F238E27FC236}">
                <a16:creationId xmlns:a16="http://schemas.microsoft.com/office/drawing/2014/main" id="{DEAD71ED-827F-44AF-3F43-AF2D5EA28B1C}"/>
              </a:ext>
            </a:extLst>
          </p:cNvPr>
          <p:cNvSpPr/>
          <p:nvPr/>
        </p:nvSpPr>
        <p:spPr>
          <a:xfrm>
            <a:off x="5128703" y="3557514"/>
            <a:ext cx="365760" cy="3657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0" name="正方形/長方形 109">
            <a:extLst>
              <a:ext uri="{FF2B5EF4-FFF2-40B4-BE49-F238E27FC236}">
                <a16:creationId xmlns:a16="http://schemas.microsoft.com/office/drawing/2014/main" id="{F9AC3821-7EFF-CD63-B9ED-01C6D169E42F}"/>
              </a:ext>
            </a:extLst>
          </p:cNvPr>
          <p:cNvSpPr/>
          <p:nvPr/>
        </p:nvSpPr>
        <p:spPr>
          <a:xfrm>
            <a:off x="5521013" y="3553524"/>
            <a:ext cx="365760" cy="3657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1" name="正方形/長方形 110">
            <a:extLst>
              <a:ext uri="{FF2B5EF4-FFF2-40B4-BE49-F238E27FC236}">
                <a16:creationId xmlns:a16="http://schemas.microsoft.com/office/drawing/2014/main" id="{703315B6-84EA-3833-D08D-6F92F7E55596}"/>
              </a:ext>
            </a:extLst>
          </p:cNvPr>
          <p:cNvSpPr/>
          <p:nvPr/>
        </p:nvSpPr>
        <p:spPr>
          <a:xfrm>
            <a:off x="5913323" y="3553524"/>
            <a:ext cx="365760" cy="3657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4</a:t>
            </a:r>
            <a:endParaRPr kumimoji="1" lang="ja-JP" altLang="en-US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112" name="正方形/長方形 111">
            <a:extLst>
              <a:ext uri="{FF2B5EF4-FFF2-40B4-BE49-F238E27FC236}">
                <a16:creationId xmlns:a16="http://schemas.microsoft.com/office/drawing/2014/main" id="{1B980C01-DF2F-062F-84CD-2EB7713BD094}"/>
              </a:ext>
            </a:extLst>
          </p:cNvPr>
          <p:cNvSpPr/>
          <p:nvPr/>
        </p:nvSpPr>
        <p:spPr>
          <a:xfrm>
            <a:off x="6305633" y="3553524"/>
            <a:ext cx="365760" cy="3657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2</a:t>
            </a:r>
            <a:endParaRPr kumimoji="1" lang="ja-JP" altLang="en-US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113" name="正方形/長方形 112">
            <a:extLst>
              <a:ext uri="{FF2B5EF4-FFF2-40B4-BE49-F238E27FC236}">
                <a16:creationId xmlns:a16="http://schemas.microsoft.com/office/drawing/2014/main" id="{961D15C2-100C-1126-8F9C-F050E77B3971}"/>
              </a:ext>
            </a:extLst>
          </p:cNvPr>
          <p:cNvSpPr/>
          <p:nvPr/>
        </p:nvSpPr>
        <p:spPr>
          <a:xfrm>
            <a:off x="5128703" y="3959779"/>
            <a:ext cx="365760" cy="3657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4" name="正方形/長方形 113">
            <a:extLst>
              <a:ext uri="{FF2B5EF4-FFF2-40B4-BE49-F238E27FC236}">
                <a16:creationId xmlns:a16="http://schemas.microsoft.com/office/drawing/2014/main" id="{E56E4BE9-2341-2B84-239B-8C7C0670CE4B}"/>
              </a:ext>
            </a:extLst>
          </p:cNvPr>
          <p:cNvSpPr/>
          <p:nvPr/>
        </p:nvSpPr>
        <p:spPr>
          <a:xfrm>
            <a:off x="5521013" y="3955789"/>
            <a:ext cx="365760" cy="3657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5" name="正方形/長方形 114">
            <a:extLst>
              <a:ext uri="{FF2B5EF4-FFF2-40B4-BE49-F238E27FC236}">
                <a16:creationId xmlns:a16="http://schemas.microsoft.com/office/drawing/2014/main" id="{39175972-D7F3-3903-60F3-8F31880CBCDC}"/>
              </a:ext>
            </a:extLst>
          </p:cNvPr>
          <p:cNvSpPr/>
          <p:nvPr/>
        </p:nvSpPr>
        <p:spPr>
          <a:xfrm>
            <a:off x="5913323" y="3955789"/>
            <a:ext cx="365760" cy="3657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6" name="正方形/長方形 115">
            <a:extLst>
              <a:ext uri="{FF2B5EF4-FFF2-40B4-BE49-F238E27FC236}">
                <a16:creationId xmlns:a16="http://schemas.microsoft.com/office/drawing/2014/main" id="{DBD65E72-51CC-5C40-81A0-464FCA55B1E8}"/>
              </a:ext>
            </a:extLst>
          </p:cNvPr>
          <p:cNvSpPr/>
          <p:nvPr/>
        </p:nvSpPr>
        <p:spPr>
          <a:xfrm>
            <a:off x="6305633" y="3955789"/>
            <a:ext cx="365760" cy="3657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4</a:t>
            </a:r>
            <a:endParaRPr kumimoji="1" lang="ja-JP" altLang="en-US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117" name="正方形/長方形 116">
            <a:extLst>
              <a:ext uri="{FF2B5EF4-FFF2-40B4-BE49-F238E27FC236}">
                <a16:creationId xmlns:a16="http://schemas.microsoft.com/office/drawing/2014/main" id="{66A769F9-D67A-006A-C189-4ABBCD46FCD9}"/>
              </a:ext>
            </a:extLst>
          </p:cNvPr>
          <p:cNvSpPr/>
          <p:nvPr/>
        </p:nvSpPr>
        <p:spPr>
          <a:xfrm>
            <a:off x="5128703" y="4362044"/>
            <a:ext cx="365760" cy="3657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8" name="正方形/長方形 117">
            <a:extLst>
              <a:ext uri="{FF2B5EF4-FFF2-40B4-BE49-F238E27FC236}">
                <a16:creationId xmlns:a16="http://schemas.microsoft.com/office/drawing/2014/main" id="{DD5A9130-9341-C97C-8D1C-1B37449D6154}"/>
              </a:ext>
            </a:extLst>
          </p:cNvPr>
          <p:cNvSpPr/>
          <p:nvPr/>
        </p:nvSpPr>
        <p:spPr>
          <a:xfrm>
            <a:off x="5521013" y="4358054"/>
            <a:ext cx="365760" cy="36576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16</a:t>
            </a:r>
            <a:endParaRPr kumimoji="1" lang="ja-JP" altLang="en-US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119" name="正方形/長方形 118">
            <a:extLst>
              <a:ext uri="{FF2B5EF4-FFF2-40B4-BE49-F238E27FC236}">
                <a16:creationId xmlns:a16="http://schemas.microsoft.com/office/drawing/2014/main" id="{E8934679-5246-C015-8199-1A5420B8DAB7}"/>
              </a:ext>
            </a:extLst>
          </p:cNvPr>
          <p:cNvSpPr/>
          <p:nvPr/>
        </p:nvSpPr>
        <p:spPr>
          <a:xfrm>
            <a:off x="5913323" y="4358054"/>
            <a:ext cx="365760" cy="36576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8</a:t>
            </a:r>
            <a:endParaRPr kumimoji="1" lang="ja-JP" altLang="en-US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120" name="正方形/長方形 119">
            <a:extLst>
              <a:ext uri="{FF2B5EF4-FFF2-40B4-BE49-F238E27FC236}">
                <a16:creationId xmlns:a16="http://schemas.microsoft.com/office/drawing/2014/main" id="{9E290DC6-E63D-CEF5-A657-DEFB9CB055A5}"/>
              </a:ext>
            </a:extLst>
          </p:cNvPr>
          <p:cNvSpPr/>
          <p:nvPr/>
        </p:nvSpPr>
        <p:spPr>
          <a:xfrm>
            <a:off x="6305633" y="4358054"/>
            <a:ext cx="365760" cy="3657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2</a:t>
            </a:r>
            <a:endParaRPr kumimoji="1" lang="ja-JP" altLang="en-US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121" name="正方形/長方形 120">
            <a:extLst>
              <a:ext uri="{FF2B5EF4-FFF2-40B4-BE49-F238E27FC236}">
                <a16:creationId xmlns:a16="http://schemas.microsoft.com/office/drawing/2014/main" id="{A6AA785A-5500-CD3E-7FA5-E5A0E75A8B1D}"/>
              </a:ext>
            </a:extLst>
          </p:cNvPr>
          <p:cNvSpPr/>
          <p:nvPr/>
        </p:nvSpPr>
        <p:spPr>
          <a:xfrm>
            <a:off x="5128703" y="4764309"/>
            <a:ext cx="365760" cy="3657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2</a:t>
            </a:r>
            <a:endParaRPr kumimoji="1" lang="ja-JP" altLang="en-US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122" name="正方形/長方形 121">
            <a:extLst>
              <a:ext uri="{FF2B5EF4-FFF2-40B4-BE49-F238E27FC236}">
                <a16:creationId xmlns:a16="http://schemas.microsoft.com/office/drawing/2014/main" id="{C89C2BA3-94BC-3FA7-C355-AB776E48112C}"/>
              </a:ext>
            </a:extLst>
          </p:cNvPr>
          <p:cNvSpPr/>
          <p:nvPr/>
        </p:nvSpPr>
        <p:spPr>
          <a:xfrm>
            <a:off x="5521013" y="4760319"/>
            <a:ext cx="365760" cy="36576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16</a:t>
            </a:r>
            <a:endParaRPr kumimoji="1" lang="ja-JP" altLang="en-US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123" name="正方形/長方形 122">
            <a:extLst>
              <a:ext uri="{FF2B5EF4-FFF2-40B4-BE49-F238E27FC236}">
                <a16:creationId xmlns:a16="http://schemas.microsoft.com/office/drawing/2014/main" id="{C0C1BAC4-E2F5-9972-84C5-CC2A26D7EC45}"/>
              </a:ext>
            </a:extLst>
          </p:cNvPr>
          <p:cNvSpPr/>
          <p:nvPr/>
        </p:nvSpPr>
        <p:spPr>
          <a:xfrm>
            <a:off x="5913323" y="4760319"/>
            <a:ext cx="365760" cy="36576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64</a:t>
            </a:r>
            <a:endParaRPr kumimoji="1" lang="ja-JP" altLang="en-US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124" name="正方形/長方形 123">
            <a:extLst>
              <a:ext uri="{FF2B5EF4-FFF2-40B4-BE49-F238E27FC236}">
                <a16:creationId xmlns:a16="http://schemas.microsoft.com/office/drawing/2014/main" id="{0F6FF81C-8943-5DB1-F6C8-A832C8638FC4}"/>
              </a:ext>
            </a:extLst>
          </p:cNvPr>
          <p:cNvSpPr/>
          <p:nvPr/>
        </p:nvSpPr>
        <p:spPr>
          <a:xfrm>
            <a:off x="6305633" y="4760319"/>
            <a:ext cx="365760" cy="36576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ja-JP" kern="0" spc="-1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128</a:t>
            </a:r>
            <a:endParaRPr kumimoji="1" lang="ja-JP" altLang="en-US" kern="0" spc="-100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125" name="正方形/長方形 124">
            <a:extLst>
              <a:ext uri="{FF2B5EF4-FFF2-40B4-BE49-F238E27FC236}">
                <a16:creationId xmlns:a16="http://schemas.microsoft.com/office/drawing/2014/main" id="{2D0706FE-8D0B-6959-2144-C9613197FBCF}"/>
              </a:ext>
            </a:extLst>
          </p:cNvPr>
          <p:cNvSpPr/>
          <p:nvPr/>
        </p:nvSpPr>
        <p:spPr>
          <a:xfrm>
            <a:off x="5080679" y="3098800"/>
            <a:ext cx="1058712" cy="3970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6" name="テキスト ボックス 125">
            <a:extLst>
              <a:ext uri="{FF2B5EF4-FFF2-40B4-BE49-F238E27FC236}">
                <a16:creationId xmlns:a16="http://schemas.microsoft.com/office/drawing/2014/main" id="{0735A710-0B6C-B8ED-8582-E82E862BFDAC}"/>
              </a:ext>
            </a:extLst>
          </p:cNvPr>
          <p:cNvSpPr txBox="1"/>
          <p:nvPr/>
        </p:nvSpPr>
        <p:spPr>
          <a:xfrm>
            <a:off x="4991657" y="2911122"/>
            <a:ext cx="10587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200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2048</a:t>
            </a:r>
            <a:endParaRPr kumimoji="1" lang="ja-JP" altLang="en-US" sz="3200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127" name="テキスト ボックス 126">
            <a:extLst>
              <a:ext uri="{FF2B5EF4-FFF2-40B4-BE49-F238E27FC236}">
                <a16:creationId xmlns:a16="http://schemas.microsoft.com/office/drawing/2014/main" id="{07B081ED-B630-7A19-3D6C-05F209E2F41C}"/>
              </a:ext>
            </a:extLst>
          </p:cNvPr>
          <p:cNvSpPr txBox="1"/>
          <p:nvPr/>
        </p:nvSpPr>
        <p:spPr>
          <a:xfrm>
            <a:off x="5934797" y="3210722"/>
            <a:ext cx="770256" cy="2308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sz="900" b="1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Score : 708</a:t>
            </a:r>
            <a:endParaRPr kumimoji="1" lang="ja-JP" altLang="en-US" sz="900" b="1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128" name="テキスト ボックス 127">
            <a:extLst>
              <a:ext uri="{FF2B5EF4-FFF2-40B4-BE49-F238E27FC236}">
                <a16:creationId xmlns:a16="http://schemas.microsoft.com/office/drawing/2014/main" id="{B9E03F21-9E8A-CD94-7767-D1084921E990}"/>
              </a:ext>
            </a:extLst>
          </p:cNvPr>
          <p:cNvSpPr txBox="1"/>
          <p:nvPr/>
        </p:nvSpPr>
        <p:spPr>
          <a:xfrm>
            <a:off x="4384017" y="5162584"/>
            <a:ext cx="44467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ゲーム中</a:t>
            </a:r>
            <a:b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</a:b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・上下左右キーでタイル移動</a:t>
            </a:r>
            <a:endParaRPr kumimoji="1" lang="en-US" altLang="ja-JP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  <a:p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・空タイルにランダムで</a:t>
            </a:r>
            <a: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1</a:t>
            </a: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つ</a:t>
            </a:r>
            <a: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2</a:t>
            </a: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か</a:t>
            </a:r>
            <a: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4</a:t>
            </a: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のタイル生成</a:t>
            </a:r>
          </a:p>
        </p:txBody>
      </p:sp>
      <p:sp>
        <p:nvSpPr>
          <p:cNvPr id="129" name="正方形/長方形 128">
            <a:extLst>
              <a:ext uri="{FF2B5EF4-FFF2-40B4-BE49-F238E27FC236}">
                <a16:creationId xmlns:a16="http://schemas.microsoft.com/office/drawing/2014/main" id="{ECFE53A7-0FAD-FE4A-EDA9-FF1E3FC5C57A}"/>
              </a:ext>
            </a:extLst>
          </p:cNvPr>
          <p:cNvSpPr/>
          <p:nvPr/>
        </p:nvSpPr>
        <p:spPr>
          <a:xfrm>
            <a:off x="9086820" y="3845282"/>
            <a:ext cx="2468720" cy="22426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30" name="正方形/長方形 129">
            <a:extLst>
              <a:ext uri="{FF2B5EF4-FFF2-40B4-BE49-F238E27FC236}">
                <a16:creationId xmlns:a16="http://schemas.microsoft.com/office/drawing/2014/main" id="{C9ED057F-EF42-82CF-7C72-0BFDEC69BBDC}"/>
              </a:ext>
            </a:extLst>
          </p:cNvPr>
          <p:cNvSpPr/>
          <p:nvPr/>
        </p:nvSpPr>
        <p:spPr>
          <a:xfrm>
            <a:off x="9501994" y="4427480"/>
            <a:ext cx="1638371" cy="16301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1" name="正方形/長方形 130">
            <a:extLst>
              <a:ext uri="{FF2B5EF4-FFF2-40B4-BE49-F238E27FC236}">
                <a16:creationId xmlns:a16="http://schemas.microsoft.com/office/drawing/2014/main" id="{EBFF21B3-B865-1950-2E5D-9F8987BD7281}"/>
              </a:ext>
            </a:extLst>
          </p:cNvPr>
          <p:cNvSpPr/>
          <p:nvPr/>
        </p:nvSpPr>
        <p:spPr>
          <a:xfrm>
            <a:off x="9550018" y="4460184"/>
            <a:ext cx="365760" cy="3657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2</a:t>
            </a:r>
            <a:endParaRPr kumimoji="1" lang="ja-JP" altLang="en-US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132" name="正方形/長方形 131">
            <a:extLst>
              <a:ext uri="{FF2B5EF4-FFF2-40B4-BE49-F238E27FC236}">
                <a16:creationId xmlns:a16="http://schemas.microsoft.com/office/drawing/2014/main" id="{4BDE0C1A-AC33-17BB-CB99-16C2E602C19D}"/>
              </a:ext>
            </a:extLst>
          </p:cNvPr>
          <p:cNvSpPr/>
          <p:nvPr/>
        </p:nvSpPr>
        <p:spPr>
          <a:xfrm>
            <a:off x="9942328" y="4456194"/>
            <a:ext cx="365760" cy="36576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8</a:t>
            </a:r>
            <a:endParaRPr kumimoji="1" lang="ja-JP" altLang="en-US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133" name="正方形/長方形 132">
            <a:extLst>
              <a:ext uri="{FF2B5EF4-FFF2-40B4-BE49-F238E27FC236}">
                <a16:creationId xmlns:a16="http://schemas.microsoft.com/office/drawing/2014/main" id="{8C3EFAD5-1270-7CF0-C9C0-C74A367F2C48}"/>
              </a:ext>
            </a:extLst>
          </p:cNvPr>
          <p:cNvSpPr/>
          <p:nvPr/>
        </p:nvSpPr>
        <p:spPr>
          <a:xfrm>
            <a:off x="10334638" y="4456194"/>
            <a:ext cx="365760" cy="3657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4</a:t>
            </a:r>
            <a:endParaRPr kumimoji="1" lang="ja-JP" altLang="en-US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134" name="正方形/長方形 133">
            <a:extLst>
              <a:ext uri="{FF2B5EF4-FFF2-40B4-BE49-F238E27FC236}">
                <a16:creationId xmlns:a16="http://schemas.microsoft.com/office/drawing/2014/main" id="{EE001AD2-3DB1-C151-BC70-0AD55FFE9B89}"/>
              </a:ext>
            </a:extLst>
          </p:cNvPr>
          <p:cNvSpPr/>
          <p:nvPr/>
        </p:nvSpPr>
        <p:spPr>
          <a:xfrm>
            <a:off x="10726948" y="4456194"/>
            <a:ext cx="365760" cy="3657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2</a:t>
            </a:r>
            <a:endParaRPr kumimoji="1" lang="ja-JP" altLang="en-US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135" name="正方形/長方形 134">
            <a:extLst>
              <a:ext uri="{FF2B5EF4-FFF2-40B4-BE49-F238E27FC236}">
                <a16:creationId xmlns:a16="http://schemas.microsoft.com/office/drawing/2014/main" id="{50605746-9477-D11B-9522-C36A76F90BE1}"/>
              </a:ext>
            </a:extLst>
          </p:cNvPr>
          <p:cNvSpPr/>
          <p:nvPr/>
        </p:nvSpPr>
        <p:spPr>
          <a:xfrm>
            <a:off x="9550018" y="4862449"/>
            <a:ext cx="365760" cy="3657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4</a:t>
            </a:r>
            <a:endParaRPr kumimoji="1" lang="ja-JP" altLang="en-US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136" name="正方形/長方形 135">
            <a:extLst>
              <a:ext uri="{FF2B5EF4-FFF2-40B4-BE49-F238E27FC236}">
                <a16:creationId xmlns:a16="http://schemas.microsoft.com/office/drawing/2014/main" id="{3367EF21-D152-1086-2869-2D39AE13CF69}"/>
              </a:ext>
            </a:extLst>
          </p:cNvPr>
          <p:cNvSpPr/>
          <p:nvPr/>
        </p:nvSpPr>
        <p:spPr>
          <a:xfrm>
            <a:off x="9942328" y="4858459"/>
            <a:ext cx="365760" cy="3657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2</a:t>
            </a:r>
            <a:endParaRPr kumimoji="1" lang="ja-JP" altLang="en-US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137" name="正方形/長方形 136">
            <a:extLst>
              <a:ext uri="{FF2B5EF4-FFF2-40B4-BE49-F238E27FC236}">
                <a16:creationId xmlns:a16="http://schemas.microsoft.com/office/drawing/2014/main" id="{EB9CB989-0F46-4118-9F88-F40E50A39CE3}"/>
              </a:ext>
            </a:extLst>
          </p:cNvPr>
          <p:cNvSpPr/>
          <p:nvPr/>
        </p:nvSpPr>
        <p:spPr>
          <a:xfrm>
            <a:off x="10334638" y="4858459"/>
            <a:ext cx="365760" cy="36576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32</a:t>
            </a:r>
            <a:endParaRPr kumimoji="1" lang="ja-JP" altLang="en-US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138" name="正方形/長方形 137">
            <a:extLst>
              <a:ext uri="{FF2B5EF4-FFF2-40B4-BE49-F238E27FC236}">
                <a16:creationId xmlns:a16="http://schemas.microsoft.com/office/drawing/2014/main" id="{64D8649D-8ECF-EDE3-4A3B-DE08E8BCE857}"/>
              </a:ext>
            </a:extLst>
          </p:cNvPr>
          <p:cNvSpPr/>
          <p:nvPr/>
        </p:nvSpPr>
        <p:spPr>
          <a:xfrm>
            <a:off x="10726948" y="4858459"/>
            <a:ext cx="365760" cy="36576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8</a:t>
            </a:r>
            <a:endParaRPr kumimoji="1" lang="ja-JP" altLang="en-US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139" name="正方形/長方形 138">
            <a:extLst>
              <a:ext uri="{FF2B5EF4-FFF2-40B4-BE49-F238E27FC236}">
                <a16:creationId xmlns:a16="http://schemas.microsoft.com/office/drawing/2014/main" id="{42450733-460B-7C04-54AD-8871B63F54C6}"/>
              </a:ext>
            </a:extLst>
          </p:cNvPr>
          <p:cNvSpPr/>
          <p:nvPr/>
        </p:nvSpPr>
        <p:spPr>
          <a:xfrm>
            <a:off x="9550018" y="5264714"/>
            <a:ext cx="365760" cy="3657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2</a:t>
            </a:r>
            <a:endParaRPr kumimoji="1" lang="ja-JP" altLang="en-US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140" name="正方形/長方形 139">
            <a:extLst>
              <a:ext uri="{FF2B5EF4-FFF2-40B4-BE49-F238E27FC236}">
                <a16:creationId xmlns:a16="http://schemas.microsoft.com/office/drawing/2014/main" id="{615C1596-8E61-0C63-D2AF-F6D29E94146B}"/>
              </a:ext>
            </a:extLst>
          </p:cNvPr>
          <p:cNvSpPr/>
          <p:nvPr/>
        </p:nvSpPr>
        <p:spPr>
          <a:xfrm>
            <a:off x="9942328" y="5260724"/>
            <a:ext cx="365760" cy="36576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64</a:t>
            </a:r>
            <a:endParaRPr kumimoji="1" lang="ja-JP" altLang="en-US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141" name="正方形/長方形 140">
            <a:extLst>
              <a:ext uri="{FF2B5EF4-FFF2-40B4-BE49-F238E27FC236}">
                <a16:creationId xmlns:a16="http://schemas.microsoft.com/office/drawing/2014/main" id="{F0C69310-2D12-17D8-DB6F-9987BA26E98E}"/>
              </a:ext>
            </a:extLst>
          </p:cNvPr>
          <p:cNvSpPr/>
          <p:nvPr/>
        </p:nvSpPr>
        <p:spPr>
          <a:xfrm>
            <a:off x="10334638" y="5260724"/>
            <a:ext cx="365760" cy="36576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8</a:t>
            </a:r>
            <a:endParaRPr kumimoji="1" lang="ja-JP" altLang="en-US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142" name="正方形/長方形 141">
            <a:extLst>
              <a:ext uri="{FF2B5EF4-FFF2-40B4-BE49-F238E27FC236}">
                <a16:creationId xmlns:a16="http://schemas.microsoft.com/office/drawing/2014/main" id="{BA674BDC-D58D-29F0-9071-4EE2BF43FF3A}"/>
              </a:ext>
            </a:extLst>
          </p:cNvPr>
          <p:cNvSpPr/>
          <p:nvPr/>
        </p:nvSpPr>
        <p:spPr>
          <a:xfrm>
            <a:off x="10726948" y="5260724"/>
            <a:ext cx="365760" cy="3657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4</a:t>
            </a:r>
            <a:endParaRPr kumimoji="1" lang="ja-JP" altLang="en-US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143" name="正方形/長方形 142">
            <a:extLst>
              <a:ext uri="{FF2B5EF4-FFF2-40B4-BE49-F238E27FC236}">
                <a16:creationId xmlns:a16="http://schemas.microsoft.com/office/drawing/2014/main" id="{FAAAD087-E16F-6AD7-2CD8-4EAA107DEC73}"/>
              </a:ext>
            </a:extLst>
          </p:cNvPr>
          <p:cNvSpPr/>
          <p:nvPr/>
        </p:nvSpPr>
        <p:spPr>
          <a:xfrm>
            <a:off x="9550018" y="5666979"/>
            <a:ext cx="365760" cy="36576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16</a:t>
            </a:r>
            <a:endParaRPr kumimoji="1" lang="ja-JP" altLang="en-US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144" name="正方形/長方形 143">
            <a:extLst>
              <a:ext uri="{FF2B5EF4-FFF2-40B4-BE49-F238E27FC236}">
                <a16:creationId xmlns:a16="http://schemas.microsoft.com/office/drawing/2014/main" id="{E646D616-361B-FB7D-68ED-E9C86C33ACD4}"/>
              </a:ext>
            </a:extLst>
          </p:cNvPr>
          <p:cNvSpPr/>
          <p:nvPr/>
        </p:nvSpPr>
        <p:spPr>
          <a:xfrm>
            <a:off x="9942328" y="5662989"/>
            <a:ext cx="365760" cy="36576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128</a:t>
            </a:r>
            <a:endParaRPr kumimoji="1" lang="ja-JP" altLang="en-US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145" name="正方形/長方形 144">
            <a:extLst>
              <a:ext uri="{FF2B5EF4-FFF2-40B4-BE49-F238E27FC236}">
                <a16:creationId xmlns:a16="http://schemas.microsoft.com/office/drawing/2014/main" id="{405A7FBA-C125-F500-F1EC-FD3B0E0C514F}"/>
              </a:ext>
            </a:extLst>
          </p:cNvPr>
          <p:cNvSpPr/>
          <p:nvPr/>
        </p:nvSpPr>
        <p:spPr>
          <a:xfrm>
            <a:off x="10334638" y="5662989"/>
            <a:ext cx="365760" cy="36576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16</a:t>
            </a:r>
            <a:endParaRPr kumimoji="1" lang="ja-JP" altLang="en-US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146" name="正方形/長方形 145">
            <a:extLst>
              <a:ext uri="{FF2B5EF4-FFF2-40B4-BE49-F238E27FC236}">
                <a16:creationId xmlns:a16="http://schemas.microsoft.com/office/drawing/2014/main" id="{B0DC509F-164F-1DAE-1C79-CED44DBAA1DF}"/>
              </a:ext>
            </a:extLst>
          </p:cNvPr>
          <p:cNvSpPr/>
          <p:nvPr/>
        </p:nvSpPr>
        <p:spPr>
          <a:xfrm>
            <a:off x="10726948" y="5662989"/>
            <a:ext cx="365760" cy="36576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ja-JP" sz="1400" kern="0" spc="-1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1024</a:t>
            </a:r>
            <a:endParaRPr kumimoji="1" lang="ja-JP" altLang="en-US" sz="1400" kern="0" spc="-100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147" name="正方形/長方形 146">
            <a:extLst>
              <a:ext uri="{FF2B5EF4-FFF2-40B4-BE49-F238E27FC236}">
                <a16:creationId xmlns:a16="http://schemas.microsoft.com/office/drawing/2014/main" id="{DFD980E1-3617-F01E-4891-01B56A1C8CBD}"/>
              </a:ext>
            </a:extLst>
          </p:cNvPr>
          <p:cNvSpPr/>
          <p:nvPr/>
        </p:nvSpPr>
        <p:spPr>
          <a:xfrm>
            <a:off x="9501994" y="4001470"/>
            <a:ext cx="1058712" cy="3970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8" name="テキスト ボックス 147">
            <a:extLst>
              <a:ext uri="{FF2B5EF4-FFF2-40B4-BE49-F238E27FC236}">
                <a16:creationId xmlns:a16="http://schemas.microsoft.com/office/drawing/2014/main" id="{0D337E0D-61BB-A0B7-6415-4855DB849578}"/>
              </a:ext>
            </a:extLst>
          </p:cNvPr>
          <p:cNvSpPr txBox="1"/>
          <p:nvPr/>
        </p:nvSpPr>
        <p:spPr>
          <a:xfrm>
            <a:off x="9412972" y="3813792"/>
            <a:ext cx="10587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200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2048</a:t>
            </a:r>
            <a:endParaRPr kumimoji="1" lang="ja-JP" altLang="en-US" sz="3200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149" name="テキスト ボックス 148">
            <a:extLst>
              <a:ext uri="{FF2B5EF4-FFF2-40B4-BE49-F238E27FC236}">
                <a16:creationId xmlns:a16="http://schemas.microsoft.com/office/drawing/2014/main" id="{E5BDCD73-DD92-01E9-13E8-DA3BC5ABD624}"/>
              </a:ext>
            </a:extLst>
          </p:cNvPr>
          <p:cNvSpPr txBox="1"/>
          <p:nvPr/>
        </p:nvSpPr>
        <p:spPr>
          <a:xfrm>
            <a:off x="10356111" y="4113392"/>
            <a:ext cx="862907" cy="2308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sz="900" b="1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Score : 10588</a:t>
            </a:r>
            <a:endParaRPr kumimoji="1" lang="ja-JP" altLang="en-US" sz="900" b="1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150" name="正方形/長方形 149">
            <a:extLst>
              <a:ext uri="{FF2B5EF4-FFF2-40B4-BE49-F238E27FC236}">
                <a16:creationId xmlns:a16="http://schemas.microsoft.com/office/drawing/2014/main" id="{C1432463-03D4-CF68-A085-B268801F71BD}"/>
              </a:ext>
            </a:extLst>
          </p:cNvPr>
          <p:cNvSpPr/>
          <p:nvPr/>
        </p:nvSpPr>
        <p:spPr>
          <a:xfrm>
            <a:off x="9086820" y="1476991"/>
            <a:ext cx="2468720" cy="22426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51" name="正方形/長方形 150">
            <a:extLst>
              <a:ext uri="{FF2B5EF4-FFF2-40B4-BE49-F238E27FC236}">
                <a16:creationId xmlns:a16="http://schemas.microsoft.com/office/drawing/2014/main" id="{846ECF95-38F4-ED68-A1E4-C741DF64820C}"/>
              </a:ext>
            </a:extLst>
          </p:cNvPr>
          <p:cNvSpPr/>
          <p:nvPr/>
        </p:nvSpPr>
        <p:spPr>
          <a:xfrm>
            <a:off x="9501994" y="2059189"/>
            <a:ext cx="1638371" cy="16301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2" name="正方形/長方形 151">
            <a:extLst>
              <a:ext uri="{FF2B5EF4-FFF2-40B4-BE49-F238E27FC236}">
                <a16:creationId xmlns:a16="http://schemas.microsoft.com/office/drawing/2014/main" id="{8D8082F7-66EC-D291-6411-26AE953CA2E4}"/>
              </a:ext>
            </a:extLst>
          </p:cNvPr>
          <p:cNvSpPr/>
          <p:nvPr/>
        </p:nvSpPr>
        <p:spPr>
          <a:xfrm>
            <a:off x="9550018" y="2091893"/>
            <a:ext cx="365760" cy="3657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kumimoji="1" lang="ja-JP" altLang="en-US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153" name="正方形/長方形 152">
            <a:extLst>
              <a:ext uri="{FF2B5EF4-FFF2-40B4-BE49-F238E27FC236}">
                <a16:creationId xmlns:a16="http://schemas.microsoft.com/office/drawing/2014/main" id="{DC0F2A83-0674-BFF2-3F0D-821104F8069A}"/>
              </a:ext>
            </a:extLst>
          </p:cNvPr>
          <p:cNvSpPr/>
          <p:nvPr/>
        </p:nvSpPr>
        <p:spPr>
          <a:xfrm>
            <a:off x="9942328" y="2087903"/>
            <a:ext cx="365760" cy="3657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kumimoji="1" lang="ja-JP" altLang="en-US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154" name="正方形/長方形 153">
            <a:extLst>
              <a:ext uri="{FF2B5EF4-FFF2-40B4-BE49-F238E27FC236}">
                <a16:creationId xmlns:a16="http://schemas.microsoft.com/office/drawing/2014/main" id="{7EC1C58F-64A1-442B-3BD9-879AB3E13665}"/>
              </a:ext>
            </a:extLst>
          </p:cNvPr>
          <p:cNvSpPr/>
          <p:nvPr/>
        </p:nvSpPr>
        <p:spPr>
          <a:xfrm>
            <a:off x="10334638" y="2087903"/>
            <a:ext cx="365760" cy="3657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kumimoji="1" lang="ja-JP" altLang="en-US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155" name="正方形/長方形 154">
            <a:extLst>
              <a:ext uri="{FF2B5EF4-FFF2-40B4-BE49-F238E27FC236}">
                <a16:creationId xmlns:a16="http://schemas.microsoft.com/office/drawing/2014/main" id="{B59FDB12-FDA3-E2CF-D393-9B7205C6DF36}"/>
              </a:ext>
            </a:extLst>
          </p:cNvPr>
          <p:cNvSpPr/>
          <p:nvPr/>
        </p:nvSpPr>
        <p:spPr>
          <a:xfrm>
            <a:off x="10726948" y="2087903"/>
            <a:ext cx="365760" cy="3657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2</a:t>
            </a:r>
            <a:endParaRPr kumimoji="1" lang="ja-JP" altLang="en-US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156" name="正方形/長方形 155">
            <a:extLst>
              <a:ext uri="{FF2B5EF4-FFF2-40B4-BE49-F238E27FC236}">
                <a16:creationId xmlns:a16="http://schemas.microsoft.com/office/drawing/2014/main" id="{617F1548-3901-8EBB-DBFB-5DC46854F532}"/>
              </a:ext>
            </a:extLst>
          </p:cNvPr>
          <p:cNvSpPr/>
          <p:nvPr/>
        </p:nvSpPr>
        <p:spPr>
          <a:xfrm>
            <a:off x="9550018" y="2494158"/>
            <a:ext cx="365760" cy="3657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4</a:t>
            </a:r>
            <a:endParaRPr kumimoji="1" lang="ja-JP" altLang="en-US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157" name="正方形/長方形 156">
            <a:extLst>
              <a:ext uri="{FF2B5EF4-FFF2-40B4-BE49-F238E27FC236}">
                <a16:creationId xmlns:a16="http://schemas.microsoft.com/office/drawing/2014/main" id="{B8CEA7BB-A34F-634E-CFEB-52EBD985611F}"/>
              </a:ext>
            </a:extLst>
          </p:cNvPr>
          <p:cNvSpPr/>
          <p:nvPr/>
        </p:nvSpPr>
        <p:spPr>
          <a:xfrm>
            <a:off x="9942328" y="2490168"/>
            <a:ext cx="365760" cy="3657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2</a:t>
            </a:r>
            <a:endParaRPr kumimoji="1" lang="ja-JP" altLang="en-US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158" name="正方形/長方形 157">
            <a:extLst>
              <a:ext uri="{FF2B5EF4-FFF2-40B4-BE49-F238E27FC236}">
                <a16:creationId xmlns:a16="http://schemas.microsoft.com/office/drawing/2014/main" id="{4A604C56-1FB8-C3F3-D9CA-852EE4D38B73}"/>
              </a:ext>
            </a:extLst>
          </p:cNvPr>
          <p:cNvSpPr/>
          <p:nvPr/>
        </p:nvSpPr>
        <p:spPr>
          <a:xfrm>
            <a:off x="10334638" y="2490168"/>
            <a:ext cx="365760" cy="36576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16</a:t>
            </a:r>
            <a:endParaRPr kumimoji="1" lang="ja-JP" altLang="en-US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159" name="正方形/長方形 158">
            <a:extLst>
              <a:ext uri="{FF2B5EF4-FFF2-40B4-BE49-F238E27FC236}">
                <a16:creationId xmlns:a16="http://schemas.microsoft.com/office/drawing/2014/main" id="{6159906E-7024-0BC0-AB63-130B3863FBC1}"/>
              </a:ext>
            </a:extLst>
          </p:cNvPr>
          <p:cNvSpPr/>
          <p:nvPr/>
        </p:nvSpPr>
        <p:spPr>
          <a:xfrm>
            <a:off x="10726948" y="2490168"/>
            <a:ext cx="365760" cy="36576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8</a:t>
            </a:r>
            <a:endParaRPr kumimoji="1" lang="ja-JP" altLang="en-US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160" name="正方形/長方形 159">
            <a:extLst>
              <a:ext uri="{FF2B5EF4-FFF2-40B4-BE49-F238E27FC236}">
                <a16:creationId xmlns:a16="http://schemas.microsoft.com/office/drawing/2014/main" id="{85A5343E-B8D4-9116-9812-D53368BA41A5}"/>
              </a:ext>
            </a:extLst>
          </p:cNvPr>
          <p:cNvSpPr/>
          <p:nvPr/>
        </p:nvSpPr>
        <p:spPr>
          <a:xfrm>
            <a:off x="9550018" y="2896423"/>
            <a:ext cx="365760" cy="3657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kumimoji="1" lang="ja-JP" altLang="en-US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161" name="正方形/長方形 160">
            <a:extLst>
              <a:ext uri="{FF2B5EF4-FFF2-40B4-BE49-F238E27FC236}">
                <a16:creationId xmlns:a16="http://schemas.microsoft.com/office/drawing/2014/main" id="{03167024-F7F1-4FA3-5086-84071AC994CB}"/>
              </a:ext>
            </a:extLst>
          </p:cNvPr>
          <p:cNvSpPr/>
          <p:nvPr/>
        </p:nvSpPr>
        <p:spPr>
          <a:xfrm>
            <a:off x="9942328" y="2892433"/>
            <a:ext cx="365760" cy="3657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kumimoji="1" lang="ja-JP" altLang="en-US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162" name="正方形/長方形 161">
            <a:extLst>
              <a:ext uri="{FF2B5EF4-FFF2-40B4-BE49-F238E27FC236}">
                <a16:creationId xmlns:a16="http://schemas.microsoft.com/office/drawing/2014/main" id="{848B616C-A52F-C5C0-7B2B-A285FC8F12F7}"/>
              </a:ext>
            </a:extLst>
          </p:cNvPr>
          <p:cNvSpPr/>
          <p:nvPr/>
        </p:nvSpPr>
        <p:spPr>
          <a:xfrm>
            <a:off x="10334638" y="2892433"/>
            <a:ext cx="365760" cy="36576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8</a:t>
            </a:r>
            <a:endParaRPr kumimoji="1" lang="ja-JP" altLang="en-US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163" name="正方形/長方形 162">
            <a:extLst>
              <a:ext uri="{FF2B5EF4-FFF2-40B4-BE49-F238E27FC236}">
                <a16:creationId xmlns:a16="http://schemas.microsoft.com/office/drawing/2014/main" id="{857A7F40-50DB-B37C-49A4-804121E4903C}"/>
              </a:ext>
            </a:extLst>
          </p:cNvPr>
          <p:cNvSpPr/>
          <p:nvPr/>
        </p:nvSpPr>
        <p:spPr>
          <a:xfrm>
            <a:off x="10726948" y="2892433"/>
            <a:ext cx="365760" cy="3657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4</a:t>
            </a:r>
            <a:endParaRPr kumimoji="1" lang="ja-JP" altLang="en-US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164" name="正方形/長方形 163">
            <a:extLst>
              <a:ext uri="{FF2B5EF4-FFF2-40B4-BE49-F238E27FC236}">
                <a16:creationId xmlns:a16="http://schemas.microsoft.com/office/drawing/2014/main" id="{2A34B0F6-D559-F834-1EEE-199B3C5F82C5}"/>
              </a:ext>
            </a:extLst>
          </p:cNvPr>
          <p:cNvSpPr/>
          <p:nvPr/>
        </p:nvSpPr>
        <p:spPr>
          <a:xfrm>
            <a:off x="9550018" y="3298688"/>
            <a:ext cx="365760" cy="3657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165" name="正方形/長方形 164">
            <a:extLst>
              <a:ext uri="{FF2B5EF4-FFF2-40B4-BE49-F238E27FC236}">
                <a16:creationId xmlns:a16="http://schemas.microsoft.com/office/drawing/2014/main" id="{07FEB7BA-994D-CBEE-0732-BF109680D65A}"/>
              </a:ext>
            </a:extLst>
          </p:cNvPr>
          <p:cNvSpPr/>
          <p:nvPr/>
        </p:nvSpPr>
        <p:spPr>
          <a:xfrm>
            <a:off x="9942328" y="3294698"/>
            <a:ext cx="365760" cy="36576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128</a:t>
            </a:r>
            <a:endParaRPr kumimoji="1" lang="ja-JP" altLang="en-US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166" name="正方形/長方形 165">
            <a:extLst>
              <a:ext uri="{FF2B5EF4-FFF2-40B4-BE49-F238E27FC236}">
                <a16:creationId xmlns:a16="http://schemas.microsoft.com/office/drawing/2014/main" id="{0AFEFA1D-EC67-4306-F10A-68096391AFF3}"/>
              </a:ext>
            </a:extLst>
          </p:cNvPr>
          <p:cNvSpPr/>
          <p:nvPr/>
        </p:nvSpPr>
        <p:spPr>
          <a:xfrm>
            <a:off x="10334638" y="3294698"/>
            <a:ext cx="365760" cy="36576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64</a:t>
            </a:r>
            <a:endParaRPr kumimoji="1" lang="ja-JP" altLang="en-US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167" name="正方形/長方形 166">
            <a:extLst>
              <a:ext uri="{FF2B5EF4-FFF2-40B4-BE49-F238E27FC236}">
                <a16:creationId xmlns:a16="http://schemas.microsoft.com/office/drawing/2014/main" id="{1A9CDF8F-2E51-7CEF-0496-D949CB96BDD8}"/>
              </a:ext>
            </a:extLst>
          </p:cNvPr>
          <p:cNvSpPr/>
          <p:nvPr/>
        </p:nvSpPr>
        <p:spPr>
          <a:xfrm>
            <a:off x="10726948" y="3294698"/>
            <a:ext cx="365760" cy="36576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ja-JP" sz="1400" kern="0" spc="-1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2048</a:t>
            </a:r>
            <a:endParaRPr kumimoji="1" lang="ja-JP" altLang="en-US" sz="1400" kern="0" spc="-100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168" name="正方形/長方形 167">
            <a:extLst>
              <a:ext uri="{FF2B5EF4-FFF2-40B4-BE49-F238E27FC236}">
                <a16:creationId xmlns:a16="http://schemas.microsoft.com/office/drawing/2014/main" id="{754A2523-4686-BD24-C0B6-69964DD04797}"/>
              </a:ext>
            </a:extLst>
          </p:cNvPr>
          <p:cNvSpPr/>
          <p:nvPr/>
        </p:nvSpPr>
        <p:spPr>
          <a:xfrm>
            <a:off x="9501994" y="1633179"/>
            <a:ext cx="1058712" cy="3970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9" name="テキスト ボックス 168">
            <a:extLst>
              <a:ext uri="{FF2B5EF4-FFF2-40B4-BE49-F238E27FC236}">
                <a16:creationId xmlns:a16="http://schemas.microsoft.com/office/drawing/2014/main" id="{51625F8D-931F-9B77-A26B-CEA41A33003B}"/>
              </a:ext>
            </a:extLst>
          </p:cNvPr>
          <p:cNvSpPr txBox="1"/>
          <p:nvPr/>
        </p:nvSpPr>
        <p:spPr>
          <a:xfrm>
            <a:off x="9412972" y="1445501"/>
            <a:ext cx="10587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200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2048</a:t>
            </a:r>
            <a:endParaRPr kumimoji="1" lang="ja-JP" altLang="en-US" sz="3200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170" name="テキスト ボックス 169">
            <a:extLst>
              <a:ext uri="{FF2B5EF4-FFF2-40B4-BE49-F238E27FC236}">
                <a16:creationId xmlns:a16="http://schemas.microsoft.com/office/drawing/2014/main" id="{E746E77D-F302-7AEB-869C-49F0F996893B}"/>
              </a:ext>
            </a:extLst>
          </p:cNvPr>
          <p:cNvSpPr txBox="1"/>
          <p:nvPr/>
        </p:nvSpPr>
        <p:spPr>
          <a:xfrm>
            <a:off x="10356111" y="1745101"/>
            <a:ext cx="873275" cy="2308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sz="900" b="1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Score : 20188</a:t>
            </a:r>
            <a:endParaRPr kumimoji="1" lang="ja-JP" altLang="en-US" sz="900" b="1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171" name="矢印: 右 170">
            <a:extLst>
              <a:ext uri="{FF2B5EF4-FFF2-40B4-BE49-F238E27FC236}">
                <a16:creationId xmlns:a16="http://schemas.microsoft.com/office/drawing/2014/main" id="{ABA93AC9-1062-3A75-D757-645061CDA670}"/>
              </a:ext>
            </a:extLst>
          </p:cNvPr>
          <p:cNvSpPr/>
          <p:nvPr/>
        </p:nvSpPr>
        <p:spPr>
          <a:xfrm>
            <a:off x="3497090" y="3862822"/>
            <a:ext cx="1071283" cy="402265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2" name="矢印: 右 171">
            <a:extLst>
              <a:ext uri="{FF2B5EF4-FFF2-40B4-BE49-F238E27FC236}">
                <a16:creationId xmlns:a16="http://schemas.microsoft.com/office/drawing/2014/main" id="{CEA52167-A1C2-CE06-EC0F-908AF6839904}"/>
              </a:ext>
            </a:extLst>
          </p:cNvPr>
          <p:cNvSpPr/>
          <p:nvPr/>
        </p:nvSpPr>
        <p:spPr>
          <a:xfrm rot="20265227">
            <a:off x="7424822" y="2702518"/>
            <a:ext cx="1457925" cy="402265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3" name="矢印: 右 172">
            <a:extLst>
              <a:ext uri="{FF2B5EF4-FFF2-40B4-BE49-F238E27FC236}">
                <a16:creationId xmlns:a16="http://schemas.microsoft.com/office/drawing/2014/main" id="{2EF63ACF-C907-7A58-0D26-11199CB7D85A}"/>
              </a:ext>
            </a:extLst>
          </p:cNvPr>
          <p:cNvSpPr/>
          <p:nvPr/>
        </p:nvSpPr>
        <p:spPr>
          <a:xfrm rot="1562709">
            <a:off x="7419843" y="4709142"/>
            <a:ext cx="1457925" cy="402265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4" name="テキスト ボックス 173">
            <a:extLst>
              <a:ext uri="{FF2B5EF4-FFF2-40B4-BE49-F238E27FC236}">
                <a16:creationId xmlns:a16="http://schemas.microsoft.com/office/drawing/2014/main" id="{B3F7A12E-1690-BCDA-78C2-EC48C54F10AF}"/>
              </a:ext>
            </a:extLst>
          </p:cNvPr>
          <p:cNvSpPr txBox="1"/>
          <p:nvPr/>
        </p:nvSpPr>
        <p:spPr>
          <a:xfrm>
            <a:off x="7402935" y="1578004"/>
            <a:ext cx="15655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2048</a:t>
            </a: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のタイルが出来たらゲームクリア</a:t>
            </a:r>
          </a:p>
        </p:txBody>
      </p:sp>
      <p:sp>
        <p:nvSpPr>
          <p:cNvPr id="176" name="テキスト ボックス 175">
            <a:extLst>
              <a:ext uri="{FF2B5EF4-FFF2-40B4-BE49-F238E27FC236}">
                <a16:creationId xmlns:a16="http://schemas.microsoft.com/office/drawing/2014/main" id="{AB275CE9-C66D-1B9C-F483-E9CB8AF92022}"/>
              </a:ext>
            </a:extLst>
          </p:cNvPr>
          <p:cNvSpPr txBox="1"/>
          <p:nvPr/>
        </p:nvSpPr>
        <p:spPr>
          <a:xfrm>
            <a:off x="7368550" y="3557549"/>
            <a:ext cx="17399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タイルが動かせなくなったらゲームオーバー</a:t>
            </a:r>
          </a:p>
        </p:txBody>
      </p:sp>
      <p:sp>
        <p:nvSpPr>
          <p:cNvPr id="177" name="正方形/長方形 176">
            <a:extLst>
              <a:ext uri="{FF2B5EF4-FFF2-40B4-BE49-F238E27FC236}">
                <a16:creationId xmlns:a16="http://schemas.microsoft.com/office/drawing/2014/main" id="{AC2CC625-5C8C-21A6-909B-E441C03C9A1B}"/>
              </a:ext>
            </a:extLst>
          </p:cNvPr>
          <p:cNvSpPr/>
          <p:nvPr/>
        </p:nvSpPr>
        <p:spPr>
          <a:xfrm>
            <a:off x="9047461" y="1445281"/>
            <a:ext cx="2573707" cy="2314168"/>
          </a:xfrm>
          <a:prstGeom prst="rect">
            <a:avLst/>
          </a:prstGeom>
          <a:solidFill>
            <a:schemeClr val="bg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Congratulations!</a:t>
            </a:r>
            <a:br>
              <a:rPr kumimoji="1" lang="en-US" altLang="ja-JP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</a:br>
            <a:r>
              <a:rPr kumimoji="1" lang="en-US" altLang="ja-JP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You reached 2048!</a:t>
            </a:r>
            <a:br>
              <a:rPr kumimoji="1" lang="en-US" altLang="ja-JP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</a:br>
            <a:endParaRPr kumimoji="1" lang="ja-JP" altLang="en-US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178" name="正方形/長方形 177">
            <a:extLst>
              <a:ext uri="{FF2B5EF4-FFF2-40B4-BE49-F238E27FC236}">
                <a16:creationId xmlns:a16="http://schemas.microsoft.com/office/drawing/2014/main" id="{98D7A644-0D52-2A28-AAD2-7617E3BAF60A}"/>
              </a:ext>
            </a:extLst>
          </p:cNvPr>
          <p:cNvSpPr/>
          <p:nvPr/>
        </p:nvSpPr>
        <p:spPr>
          <a:xfrm>
            <a:off x="9031832" y="3778167"/>
            <a:ext cx="2573707" cy="2314168"/>
          </a:xfrm>
          <a:prstGeom prst="rect">
            <a:avLst/>
          </a:prstGeom>
          <a:solidFill>
            <a:schemeClr val="bg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GAME OVER!</a:t>
            </a:r>
            <a:br>
              <a:rPr kumimoji="1" lang="en-US" altLang="ja-JP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</a:br>
            <a:endParaRPr kumimoji="1" lang="ja-JP" altLang="en-US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179" name="テキスト ボックス 178">
            <a:extLst>
              <a:ext uri="{FF2B5EF4-FFF2-40B4-BE49-F238E27FC236}">
                <a16:creationId xmlns:a16="http://schemas.microsoft.com/office/drawing/2014/main" id="{7CB1A194-3961-D750-C940-A190FA281992}"/>
              </a:ext>
            </a:extLst>
          </p:cNvPr>
          <p:cNvSpPr txBox="1"/>
          <p:nvPr/>
        </p:nvSpPr>
        <p:spPr>
          <a:xfrm>
            <a:off x="10043259" y="2835093"/>
            <a:ext cx="595286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Retry</a:t>
            </a:r>
            <a:endParaRPr kumimoji="1" lang="ja-JP" altLang="en-US" sz="1400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180" name="テキスト ボックス 179">
            <a:extLst>
              <a:ext uri="{FF2B5EF4-FFF2-40B4-BE49-F238E27FC236}">
                <a16:creationId xmlns:a16="http://schemas.microsoft.com/office/drawing/2014/main" id="{88D77362-B5F6-1194-4B5B-AA46F72A5A55}"/>
              </a:ext>
            </a:extLst>
          </p:cNvPr>
          <p:cNvSpPr txBox="1"/>
          <p:nvPr/>
        </p:nvSpPr>
        <p:spPr>
          <a:xfrm>
            <a:off x="10058468" y="5060372"/>
            <a:ext cx="595286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Retry</a:t>
            </a:r>
            <a:endParaRPr kumimoji="1" lang="ja-JP" altLang="en-US" sz="1400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181" name="矢印: 右 180">
            <a:extLst>
              <a:ext uri="{FF2B5EF4-FFF2-40B4-BE49-F238E27FC236}">
                <a16:creationId xmlns:a16="http://schemas.microsoft.com/office/drawing/2014/main" id="{81EA54D0-53A4-2D06-7A7C-533BC71CD941}"/>
              </a:ext>
            </a:extLst>
          </p:cNvPr>
          <p:cNvSpPr/>
          <p:nvPr/>
        </p:nvSpPr>
        <p:spPr>
          <a:xfrm rot="8017574">
            <a:off x="3131274" y="2167582"/>
            <a:ext cx="2580808" cy="402265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2" name="正方形/長方形 181">
            <a:extLst>
              <a:ext uri="{FF2B5EF4-FFF2-40B4-BE49-F238E27FC236}">
                <a16:creationId xmlns:a16="http://schemas.microsoft.com/office/drawing/2014/main" id="{1973173F-768F-072B-212F-7D22B7A0CB88}"/>
              </a:ext>
            </a:extLst>
          </p:cNvPr>
          <p:cNvSpPr/>
          <p:nvPr/>
        </p:nvSpPr>
        <p:spPr>
          <a:xfrm>
            <a:off x="5253537" y="1367108"/>
            <a:ext cx="3793056" cy="18198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3" name="テキスト ボックス 182">
            <a:extLst>
              <a:ext uri="{FF2B5EF4-FFF2-40B4-BE49-F238E27FC236}">
                <a16:creationId xmlns:a16="http://schemas.microsoft.com/office/drawing/2014/main" id="{1C171092-789C-FD67-6907-EA33E3C495CA}"/>
              </a:ext>
            </a:extLst>
          </p:cNvPr>
          <p:cNvSpPr txBox="1"/>
          <p:nvPr/>
        </p:nvSpPr>
        <p:spPr>
          <a:xfrm>
            <a:off x="5210280" y="1528277"/>
            <a:ext cx="16731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Retry</a:t>
            </a: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ボタンでスタート画面へ</a:t>
            </a:r>
          </a:p>
        </p:txBody>
      </p:sp>
    </p:spTree>
    <p:extLst>
      <p:ext uri="{BB962C8B-B14F-4D97-AF65-F5344CB8AC3E}">
        <p14:creationId xmlns:p14="http://schemas.microsoft.com/office/powerpoint/2010/main" val="17348741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8D927366-A2BA-562F-C5A8-9F56A5989CF9}"/>
              </a:ext>
            </a:extLst>
          </p:cNvPr>
          <p:cNvSpPr/>
          <p:nvPr/>
        </p:nvSpPr>
        <p:spPr>
          <a:xfrm>
            <a:off x="0" y="0"/>
            <a:ext cx="12192000" cy="126153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355600"/>
            <a:r>
              <a:rPr kumimoji="1" lang="en-US" altLang="ja-JP" sz="54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- </a:t>
            </a:r>
            <a:r>
              <a:rPr kumimoji="1" lang="ja-JP" altLang="en-US" sz="54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ゲームデザイン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FEFF9B82-349E-343B-1624-46E671061878}"/>
              </a:ext>
            </a:extLst>
          </p:cNvPr>
          <p:cNvSpPr txBox="1"/>
          <p:nvPr/>
        </p:nvSpPr>
        <p:spPr>
          <a:xfrm>
            <a:off x="372535" y="1537646"/>
            <a:ext cx="6002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ChatGPT</a:t>
            </a: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にゲームデザインの入力</a:t>
            </a:r>
            <a:endParaRPr kumimoji="1" lang="en-US" altLang="ja-JP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8BB07360-382F-400B-E6F2-4EDC82D847E8}"/>
              </a:ext>
            </a:extLst>
          </p:cNvPr>
          <p:cNvSpPr/>
          <p:nvPr/>
        </p:nvSpPr>
        <p:spPr>
          <a:xfrm>
            <a:off x="652530" y="5499445"/>
            <a:ext cx="9372005" cy="836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61A47339-2C22-8635-668D-B42E11A604D9}"/>
              </a:ext>
            </a:extLst>
          </p:cNvPr>
          <p:cNvSpPr/>
          <p:nvPr/>
        </p:nvSpPr>
        <p:spPr>
          <a:xfrm>
            <a:off x="0" y="6112933"/>
            <a:ext cx="12192000" cy="74506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333283B3-AEC3-EC1D-EBF1-BC89274B442D}"/>
              </a:ext>
            </a:extLst>
          </p:cNvPr>
          <p:cNvSpPr/>
          <p:nvPr/>
        </p:nvSpPr>
        <p:spPr>
          <a:xfrm>
            <a:off x="758066" y="2149226"/>
            <a:ext cx="9020934" cy="3318264"/>
          </a:xfrm>
          <a:prstGeom prst="rect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25525B89-8920-D625-E11C-52DC7508FE76}"/>
              </a:ext>
            </a:extLst>
          </p:cNvPr>
          <p:cNvSpPr txBox="1"/>
          <p:nvPr/>
        </p:nvSpPr>
        <p:spPr>
          <a:xfrm>
            <a:off x="4248299" y="1964560"/>
            <a:ext cx="204046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ChatGPT</a:t>
            </a: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の応答⑤</a:t>
            </a:r>
            <a:endParaRPr kumimoji="1" lang="en-US" altLang="ja-JP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2" name="アドイン 1" title="Web ビューアー">
                <a:extLst>
                  <a:ext uri="{FF2B5EF4-FFF2-40B4-BE49-F238E27FC236}">
                    <a16:creationId xmlns:a16="http://schemas.microsoft.com/office/drawing/2014/main" id="{FF2FF271-777A-E2D3-502E-E2278A70958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60236313"/>
                  </p:ext>
                </p:extLst>
              </p:nvPr>
            </p:nvGraphicFramePr>
            <p:xfrm>
              <a:off x="800398" y="2195837"/>
              <a:ext cx="8906932" cy="3724812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2" name="アドイン 1" title="Web ビューアー">
                <a:extLst>
                  <a:ext uri="{FF2B5EF4-FFF2-40B4-BE49-F238E27FC236}">
                    <a16:creationId xmlns:a16="http://schemas.microsoft.com/office/drawing/2014/main" id="{FF2FF271-777A-E2D3-502E-E2278A70958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00398" y="2195837"/>
                <a:ext cx="8906932" cy="372481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948839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 descr="Game controller">
            <a:extLst>
              <a:ext uri="{FF2B5EF4-FFF2-40B4-BE49-F238E27FC236}">
                <a16:creationId xmlns:a16="http://schemas.microsoft.com/office/drawing/2014/main" id="{75DC9B13-3786-A589-A01F-D033E308C3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0470" y="1815320"/>
            <a:ext cx="4141760" cy="4141760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3" name="タイトル 1">
            <a:extLst>
              <a:ext uri="{FF2B5EF4-FFF2-40B4-BE49-F238E27FC236}">
                <a16:creationId xmlns:a16="http://schemas.microsoft.com/office/drawing/2014/main" id="{EA2D6A1D-A805-961E-69A3-44B22E766D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01028" y="2551299"/>
            <a:ext cx="4805996" cy="1297115"/>
          </a:xfrm>
        </p:spPr>
        <p:txBody>
          <a:bodyPr anchor="t">
            <a:normAutofit/>
          </a:bodyPr>
          <a:lstStyle/>
          <a:p>
            <a:pPr algn="l"/>
            <a:r>
              <a:rPr kumimoji="1" lang="en-US" altLang="ja-JP" sz="4000" dirty="0">
                <a:solidFill>
                  <a:schemeClr val="tx2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ChatGPT</a:t>
            </a:r>
            <a:r>
              <a:rPr kumimoji="1" lang="ja-JP" altLang="en-US" sz="4000" dirty="0">
                <a:solidFill>
                  <a:schemeClr val="tx2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を使ってゲームを作ろう！</a:t>
            </a:r>
          </a:p>
        </p:txBody>
      </p:sp>
      <p:sp>
        <p:nvSpPr>
          <p:cNvPr id="20" name="字幕 2">
            <a:extLst>
              <a:ext uri="{FF2B5EF4-FFF2-40B4-BE49-F238E27FC236}">
                <a16:creationId xmlns:a16="http://schemas.microsoft.com/office/drawing/2014/main" id="{9E7CB235-B7F6-21D9-5D3E-DC21AD5F8F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90966" y="3428999"/>
            <a:ext cx="4805691" cy="838831"/>
          </a:xfrm>
        </p:spPr>
        <p:txBody>
          <a:bodyPr anchor="b">
            <a:normAutofit/>
          </a:bodyPr>
          <a:lstStyle/>
          <a:p>
            <a:pPr algn="l"/>
            <a:r>
              <a:rPr kumimoji="1" lang="ja-JP" altLang="en-US" sz="2000" dirty="0">
                <a:solidFill>
                  <a:schemeClr val="tx2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第</a:t>
            </a:r>
            <a:r>
              <a:rPr lang="en-US" altLang="ja-JP" sz="2000" dirty="0">
                <a:solidFill>
                  <a:schemeClr val="tx2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2</a:t>
            </a:r>
            <a:r>
              <a:rPr kumimoji="1" lang="ja-JP" altLang="en-US" sz="2000" dirty="0">
                <a:solidFill>
                  <a:schemeClr val="tx2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講 </a:t>
            </a:r>
            <a:r>
              <a:rPr lang="ja-JP" altLang="en-US" sz="2000" dirty="0">
                <a:solidFill>
                  <a:schemeClr val="tx2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ゲーム作成② </a:t>
            </a:r>
            <a:r>
              <a:rPr lang="en-US" altLang="ja-JP" sz="2000" dirty="0">
                <a:solidFill>
                  <a:schemeClr val="tx2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(</a:t>
            </a:r>
            <a:r>
              <a:rPr lang="ja-JP" altLang="en-US" sz="2000" dirty="0">
                <a:solidFill>
                  <a:schemeClr val="tx2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画面構成の実装</a:t>
            </a:r>
            <a:r>
              <a:rPr lang="en-US" altLang="ja-JP" sz="2000" dirty="0">
                <a:solidFill>
                  <a:schemeClr val="tx2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)</a:t>
            </a:r>
            <a:endParaRPr kumimoji="1" lang="ja-JP" altLang="en-US" sz="2000" dirty="0">
              <a:solidFill>
                <a:schemeClr val="tx2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01631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F1ED93DE-B581-C49E-7AB9-CD46A2DD7EA9}"/>
              </a:ext>
            </a:extLst>
          </p:cNvPr>
          <p:cNvSpPr txBox="1"/>
          <p:nvPr/>
        </p:nvSpPr>
        <p:spPr>
          <a:xfrm>
            <a:off x="481018" y="1600668"/>
            <a:ext cx="7426850" cy="2312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82663" indent="-982663" defTabSz="324612">
              <a:spcAft>
                <a:spcPts val="600"/>
              </a:spcAft>
            </a:pPr>
            <a:r>
              <a:rPr kumimoji="1" lang="ja-JP" altLang="en-US" sz="1988" kern="12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・</a:t>
            </a:r>
            <a:r>
              <a:rPr kumimoji="1" lang="ja-JP" altLang="en-US" sz="1988" strike="sngStrike" kern="1200" dirty="0">
                <a:solidFill>
                  <a:schemeClr val="bg1">
                    <a:lumMod val="85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第</a:t>
            </a:r>
            <a:r>
              <a:rPr kumimoji="1" lang="en-US" altLang="ja-JP" sz="1988" strike="sngStrike" kern="1200" dirty="0">
                <a:solidFill>
                  <a:schemeClr val="bg1">
                    <a:lumMod val="85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1</a:t>
            </a:r>
            <a:r>
              <a:rPr kumimoji="1" lang="ja-JP" altLang="en-US" sz="1988" strike="sngStrike" kern="1200" dirty="0">
                <a:solidFill>
                  <a:schemeClr val="bg1">
                    <a:lumMod val="85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講</a:t>
            </a:r>
            <a:r>
              <a:rPr kumimoji="1" lang="en-US" altLang="ja-JP" sz="1988" strike="sngStrike" dirty="0">
                <a:solidFill>
                  <a:schemeClr val="bg1">
                    <a:lumMod val="85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 </a:t>
            </a:r>
            <a:r>
              <a:rPr lang="en-US" altLang="ja-JP" sz="1988" strike="sngStrike" kern="1200" dirty="0">
                <a:solidFill>
                  <a:schemeClr val="bg1">
                    <a:lumMod val="85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:</a:t>
            </a:r>
            <a:r>
              <a:rPr lang="ja-JP" altLang="en-US" sz="1988" strike="sngStrike" kern="1200" dirty="0">
                <a:solidFill>
                  <a:schemeClr val="bg1">
                    <a:lumMod val="85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 </a:t>
            </a:r>
            <a:r>
              <a:rPr lang="en-US" altLang="ja-JP" sz="1988" strike="sngStrike" kern="1200" dirty="0">
                <a:solidFill>
                  <a:schemeClr val="bg1">
                    <a:lumMod val="85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ChatGPT</a:t>
            </a:r>
            <a:r>
              <a:rPr lang="ja-JP" altLang="en-US" sz="1988" strike="sngStrike" kern="1200" dirty="0">
                <a:solidFill>
                  <a:schemeClr val="bg1">
                    <a:lumMod val="85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の概要説明・導入、ゲーム制作の環境構築</a:t>
            </a:r>
            <a:endParaRPr lang="en-US" altLang="ja-JP" sz="1988" strike="sngStrike" kern="1200" dirty="0">
              <a:solidFill>
                <a:schemeClr val="bg1">
                  <a:lumMod val="85000"/>
                </a:schemeClr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  <a:cs typeface="+mn-cs"/>
            </a:endParaRPr>
          </a:p>
          <a:p>
            <a:pPr marL="982663" indent="-982663" defTabSz="324612">
              <a:spcAft>
                <a:spcPts val="600"/>
              </a:spcAft>
            </a:pPr>
            <a:r>
              <a:rPr lang="ja-JP" altLang="en-US" sz="1988" kern="12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・</a:t>
            </a:r>
            <a:r>
              <a:rPr lang="ja-JP" altLang="en-US" sz="1988" kern="1200" dirty="0">
                <a:solidFill>
                  <a:schemeClr val="accent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第</a:t>
            </a:r>
            <a:r>
              <a:rPr lang="en-US" altLang="ja-JP" sz="1988" kern="1200" dirty="0">
                <a:solidFill>
                  <a:schemeClr val="accent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2</a:t>
            </a:r>
            <a:r>
              <a:rPr lang="ja-JP" altLang="en-US" sz="1988" kern="1200" dirty="0">
                <a:solidFill>
                  <a:schemeClr val="accent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講</a:t>
            </a:r>
            <a:r>
              <a:rPr lang="ja-JP" altLang="en-US" sz="1988" dirty="0">
                <a:solidFill>
                  <a:schemeClr val="accent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 </a:t>
            </a:r>
            <a:r>
              <a:rPr lang="en-US" altLang="ja-JP" sz="1988" kern="1200" dirty="0">
                <a:solidFill>
                  <a:schemeClr val="accent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: </a:t>
            </a:r>
            <a:r>
              <a:rPr lang="ja-JP" altLang="en-US" sz="1988" kern="1200" dirty="0">
                <a:solidFill>
                  <a:schemeClr val="accent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ゲーム作成① </a:t>
            </a:r>
            <a:r>
              <a:rPr lang="en-US" altLang="ja-JP" sz="1988" kern="1200" dirty="0">
                <a:solidFill>
                  <a:schemeClr val="accent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(</a:t>
            </a:r>
            <a:r>
              <a:rPr lang="ja-JP" altLang="en-US" sz="1988" kern="1200" dirty="0">
                <a:solidFill>
                  <a:schemeClr val="accent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画面構成の実装</a:t>
            </a:r>
            <a:r>
              <a:rPr lang="en-US" altLang="ja-JP" sz="1988" kern="1200" dirty="0">
                <a:solidFill>
                  <a:schemeClr val="accent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)</a:t>
            </a:r>
          </a:p>
          <a:p>
            <a:pPr marL="982663" indent="-982663" defTabSz="324612">
              <a:spcAft>
                <a:spcPts val="600"/>
              </a:spcAft>
            </a:pPr>
            <a:r>
              <a:rPr lang="ja-JP" altLang="en-US" sz="1988" kern="12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・第</a:t>
            </a:r>
            <a:r>
              <a:rPr lang="en-US" altLang="ja-JP" sz="1988" kern="12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3</a:t>
            </a:r>
            <a:r>
              <a:rPr lang="ja-JP" altLang="en-US" sz="1988" kern="12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講</a:t>
            </a:r>
            <a:r>
              <a:rPr lang="en-US" altLang="ja-JP" sz="1988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 </a:t>
            </a:r>
            <a:r>
              <a:rPr lang="en-US" altLang="ja-JP" sz="1988" kern="12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: </a:t>
            </a:r>
            <a:r>
              <a:rPr lang="ja-JP" altLang="en-US" sz="1988" kern="12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ゲーム作成② </a:t>
            </a:r>
            <a:r>
              <a:rPr lang="en-US" altLang="ja-JP" sz="1988" kern="12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(</a:t>
            </a:r>
            <a:r>
              <a:rPr lang="ja-JP" altLang="en-US" sz="1988" kern="12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ゲームロジックの実装</a:t>
            </a:r>
            <a:r>
              <a:rPr lang="en-US" altLang="ja-JP" sz="1988" kern="12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)</a:t>
            </a:r>
          </a:p>
          <a:p>
            <a:pPr marL="982663" indent="-982663" defTabSz="324612">
              <a:spcAft>
                <a:spcPts val="600"/>
              </a:spcAft>
            </a:pPr>
            <a:r>
              <a:rPr lang="ja-JP" altLang="en-US" sz="1988" kern="12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・第</a:t>
            </a:r>
            <a:r>
              <a:rPr lang="en-US" altLang="ja-JP" sz="1988" kern="12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4</a:t>
            </a:r>
            <a:r>
              <a:rPr lang="ja-JP" altLang="en-US" sz="1988" kern="12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講</a:t>
            </a:r>
            <a:r>
              <a:rPr lang="en-US" altLang="ja-JP" sz="1988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 </a:t>
            </a:r>
            <a:r>
              <a:rPr lang="en-US" altLang="ja-JP" sz="1988" kern="12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: </a:t>
            </a:r>
            <a:r>
              <a:rPr lang="ja-JP" altLang="en-US" sz="1988" kern="12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ゲーム作成③ </a:t>
            </a:r>
            <a:r>
              <a:rPr lang="en-US" altLang="ja-JP" sz="1988" kern="12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(</a:t>
            </a:r>
            <a:r>
              <a:rPr lang="ja-JP" altLang="en-US" sz="1988" kern="12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ゲームクリア、ゲームオーバー時の実装</a:t>
            </a:r>
            <a:r>
              <a:rPr lang="en-US" altLang="ja-JP" sz="1988" kern="12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)</a:t>
            </a:r>
          </a:p>
          <a:p>
            <a:pPr marL="982663" indent="-982663" defTabSz="324612">
              <a:spcAft>
                <a:spcPts val="600"/>
              </a:spcAft>
            </a:pPr>
            <a:r>
              <a:rPr lang="ja-JP" altLang="en-US" sz="1988" kern="12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・第</a:t>
            </a:r>
            <a:r>
              <a:rPr lang="en-US" altLang="ja-JP" sz="1988" kern="12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5</a:t>
            </a:r>
            <a:r>
              <a:rPr lang="ja-JP" altLang="en-US" sz="1988" kern="12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講</a:t>
            </a:r>
            <a:r>
              <a:rPr lang="en-US" altLang="ja-JP" sz="1988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 </a:t>
            </a:r>
            <a:r>
              <a:rPr lang="en-US" altLang="ja-JP" sz="1988" kern="12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: </a:t>
            </a:r>
            <a:r>
              <a:rPr lang="ja-JP" altLang="en-US" sz="1988" kern="12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調整と公開 </a:t>
            </a:r>
            <a:r>
              <a:rPr lang="en-US" altLang="ja-JP" sz="1988" kern="12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(</a:t>
            </a:r>
            <a:r>
              <a:rPr lang="ja-JP" altLang="en-US" sz="1988" kern="12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バグの修正、公開サーバーの用意、デプロイ</a:t>
            </a:r>
            <a:r>
              <a:rPr lang="en-US" altLang="ja-JP" sz="1988" kern="12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)</a:t>
            </a:r>
          </a:p>
          <a:p>
            <a:pPr marL="982663" indent="-982663" defTabSz="324612">
              <a:spcAft>
                <a:spcPts val="600"/>
              </a:spcAft>
            </a:pPr>
            <a:r>
              <a:rPr lang="ja-JP" altLang="en-US" sz="1988" kern="12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・第</a:t>
            </a:r>
            <a:r>
              <a:rPr lang="en-US" altLang="ja-JP" sz="1988" kern="12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6</a:t>
            </a:r>
            <a:r>
              <a:rPr lang="ja-JP" altLang="en-US" sz="1988" kern="12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講</a:t>
            </a:r>
            <a:r>
              <a:rPr lang="en-US" altLang="ja-JP" sz="1988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 </a:t>
            </a:r>
            <a:r>
              <a:rPr lang="en-US" altLang="ja-JP" sz="1988" kern="12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: </a:t>
            </a:r>
            <a:r>
              <a:rPr lang="ja-JP" altLang="en-US" sz="1988" kern="12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アップグレード </a:t>
            </a:r>
            <a:r>
              <a:rPr lang="en-US" altLang="ja-JP" sz="1988" kern="12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(</a:t>
            </a:r>
            <a:r>
              <a:rPr lang="ja-JP" altLang="en-US" sz="1988" kern="12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拡張機能追加、まとめ</a:t>
            </a:r>
            <a:r>
              <a:rPr lang="en-US" altLang="ja-JP" sz="1988" kern="12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)</a:t>
            </a:r>
            <a:endParaRPr lang="en-US" altLang="ja-JP" sz="2800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pic>
        <p:nvPicPr>
          <p:cNvPr id="3" name="図 2" descr="モニター画面に映る文字&#10;&#10;自動的に生成された説明">
            <a:extLst>
              <a:ext uri="{FF2B5EF4-FFF2-40B4-BE49-F238E27FC236}">
                <a16:creationId xmlns:a16="http://schemas.microsoft.com/office/drawing/2014/main" id="{6EFB9D28-7B0F-8E61-7488-3245EBDCB9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1940" y="1958507"/>
            <a:ext cx="2941657" cy="1954717"/>
          </a:xfrm>
          <a:prstGeom prst="rect">
            <a:avLst/>
          </a:prstGeom>
        </p:spPr>
      </p:pic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254C7006-3021-A138-BD5F-F5B15865710A}"/>
              </a:ext>
            </a:extLst>
          </p:cNvPr>
          <p:cNvSpPr/>
          <p:nvPr/>
        </p:nvSpPr>
        <p:spPr>
          <a:xfrm>
            <a:off x="0" y="0"/>
            <a:ext cx="12192000" cy="126153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355600"/>
            <a:r>
              <a:rPr kumimoji="1" lang="ja-JP" altLang="en-US" sz="54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講義計画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79FA22AC-4679-050F-D9E5-D42070689398}"/>
              </a:ext>
            </a:extLst>
          </p:cNvPr>
          <p:cNvSpPr/>
          <p:nvPr/>
        </p:nvSpPr>
        <p:spPr>
          <a:xfrm>
            <a:off x="0" y="6112933"/>
            <a:ext cx="12192000" cy="74506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83209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8D927366-A2BA-562F-C5A8-9F56A5989CF9}"/>
              </a:ext>
            </a:extLst>
          </p:cNvPr>
          <p:cNvSpPr/>
          <p:nvPr/>
        </p:nvSpPr>
        <p:spPr>
          <a:xfrm>
            <a:off x="0" y="0"/>
            <a:ext cx="12192000" cy="126153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355600"/>
            <a:r>
              <a:rPr kumimoji="1" lang="en-US" altLang="ja-JP" sz="54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- </a:t>
            </a:r>
            <a:r>
              <a:rPr kumimoji="1" lang="ja-JP" altLang="en-US" sz="54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基本構造の実装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FEFF9B82-349E-343B-1624-46E671061878}"/>
              </a:ext>
            </a:extLst>
          </p:cNvPr>
          <p:cNvSpPr txBox="1"/>
          <p:nvPr/>
        </p:nvSpPr>
        <p:spPr>
          <a:xfrm>
            <a:off x="372534" y="1537646"/>
            <a:ext cx="826346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ゲーム画面</a:t>
            </a:r>
            <a: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(</a:t>
            </a: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ゲームボード、各数字タイルやタイトルなど</a:t>
            </a:r>
            <a: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)</a:t>
            </a: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、タイル生成機能の準備</a:t>
            </a:r>
            <a:b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</a:br>
            <a:b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</a:br>
            <a:endParaRPr kumimoji="1" lang="en-US" altLang="ja-JP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実際のゲーム画面で必要なものとは？</a:t>
            </a:r>
            <a:b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</a:br>
            <a:b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</a:br>
            <a:endParaRPr kumimoji="1" lang="en-US" altLang="ja-JP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ゲーム画面を作るうえで気を付けるべき点は？</a:t>
            </a:r>
            <a:endParaRPr kumimoji="1" lang="en-US" altLang="ja-JP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61A47339-2C22-8635-668D-B42E11A604D9}"/>
              </a:ext>
            </a:extLst>
          </p:cNvPr>
          <p:cNvSpPr/>
          <p:nvPr/>
        </p:nvSpPr>
        <p:spPr>
          <a:xfrm>
            <a:off x="0" y="6112933"/>
            <a:ext cx="12192000" cy="74506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1441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8D927366-A2BA-562F-C5A8-9F56A5989CF9}"/>
              </a:ext>
            </a:extLst>
          </p:cNvPr>
          <p:cNvSpPr/>
          <p:nvPr/>
        </p:nvSpPr>
        <p:spPr>
          <a:xfrm>
            <a:off x="0" y="0"/>
            <a:ext cx="12192000" cy="126153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355600"/>
            <a:r>
              <a:rPr kumimoji="1" lang="en-US" altLang="ja-JP" sz="54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- </a:t>
            </a:r>
            <a:r>
              <a:rPr kumimoji="1" lang="ja-JP" altLang="en-US" sz="54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基本構造の実装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FEFF9B82-349E-343B-1624-46E671061878}"/>
              </a:ext>
            </a:extLst>
          </p:cNvPr>
          <p:cNvSpPr txBox="1"/>
          <p:nvPr/>
        </p:nvSpPr>
        <p:spPr>
          <a:xfrm>
            <a:off x="372535" y="1537646"/>
            <a:ext cx="68833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ゲーム画面</a:t>
            </a:r>
            <a: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(</a:t>
            </a: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各数字タイルやタイトルなど</a:t>
            </a:r>
            <a: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)</a:t>
            </a:r>
            <a:b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</a:br>
            <a:endParaRPr kumimoji="1" lang="en-US" altLang="ja-JP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ChatGPT</a:t>
            </a: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 </a:t>
            </a:r>
            <a: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Plus</a:t>
            </a: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での画像入力を試してみる</a:t>
            </a:r>
            <a:endParaRPr kumimoji="1" lang="en-US" altLang="ja-JP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F37BEC83-6A02-C481-62D4-AEF7F12B6A98}"/>
              </a:ext>
            </a:extLst>
          </p:cNvPr>
          <p:cNvSpPr txBox="1"/>
          <p:nvPr/>
        </p:nvSpPr>
        <p:spPr>
          <a:xfrm>
            <a:off x="9779002" y="2373574"/>
            <a:ext cx="2412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・</a:t>
            </a:r>
            <a: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GPT</a:t>
            </a: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に入力した画像</a:t>
            </a:r>
            <a:endParaRPr kumimoji="1" lang="en-US" altLang="ja-JP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pic>
        <p:nvPicPr>
          <p:cNvPr id="7" name="図 6" descr="カレンダー&#10;&#10;自動的に生成された説明">
            <a:extLst>
              <a:ext uri="{FF2B5EF4-FFF2-40B4-BE49-F238E27FC236}">
                <a16:creationId xmlns:a16="http://schemas.microsoft.com/office/drawing/2014/main" id="{A5E62C4A-22D0-4CA5-BAC4-E4D6E24B8D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3026" y="2760133"/>
            <a:ext cx="2136429" cy="2030033"/>
          </a:xfrm>
          <a:prstGeom prst="rect">
            <a:avLst/>
          </a:prstGeom>
        </p:spPr>
      </p:pic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8" name="アドイン 7">
                <a:extLst>
                  <a:ext uri="{FF2B5EF4-FFF2-40B4-BE49-F238E27FC236}">
                    <a16:creationId xmlns:a16="http://schemas.microsoft.com/office/drawing/2014/main" id="{D8DFEFE9-7867-D919-A1FA-A2AE808B805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16363078"/>
                  </p:ext>
                </p:extLst>
              </p:nvPr>
            </p:nvGraphicFramePr>
            <p:xfrm>
              <a:off x="372535" y="2495430"/>
              <a:ext cx="9465732" cy="3803189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3"/>
              </a:graphicData>
            </a:graphic>
          </p:graphicFrame>
        </mc:Choice>
        <mc:Fallback>
          <p:pic>
            <p:nvPicPr>
              <p:cNvPr id="8" name="アドイン 7">
                <a:extLst>
                  <a:ext uri="{FF2B5EF4-FFF2-40B4-BE49-F238E27FC236}">
                    <a16:creationId xmlns:a16="http://schemas.microsoft.com/office/drawing/2014/main" id="{D8DFEFE9-7867-D919-A1FA-A2AE808B805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72535" y="2495430"/>
                <a:ext cx="9465732" cy="3803189"/>
              </a:xfrm>
              <a:prstGeom prst="rect">
                <a:avLst/>
              </a:prstGeom>
            </p:spPr>
          </p:pic>
        </mc:Fallback>
      </mc:AlternateContent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61A47339-2C22-8635-668D-B42E11A604D9}"/>
              </a:ext>
            </a:extLst>
          </p:cNvPr>
          <p:cNvSpPr/>
          <p:nvPr/>
        </p:nvSpPr>
        <p:spPr>
          <a:xfrm>
            <a:off x="0" y="6112933"/>
            <a:ext cx="12192000" cy="74506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513213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8D927366-A2BA-562F-C5A8-9F56A5989CF9}"/>
              </a:ext>
            </a:extLst>
          </p:cNvPr>
          <p:cNvSpPr/>
          <p:nvPr/>
        </p:nvSpPr>
        <p:spPr>
          <a:xfrm>
            <a:off x="0" y="0"/>
            <a:ext cx="12192000" cy="126153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355600"/>
            <a:r>
              <a:rPr kumimoji="1" lang="en-US" altLang="ja-JP" sz="54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- </a:t>
            </a:r>
            <a:r>
              <a:rPr kumimoji="1" lang="ja-JP" altLang="en-US" sz="54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基本構造の実装</a:t>
            </a: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F37BEC83-6A02-C481-62D4-AEF7F12B6A98}"/>
              </a:ext>
            </a:extLst>
          </p:cNvPr>
          <p:cNvSpPr txBox="1"/>
          <p:nvPr/>
        </p:nvSpPr>
        <p:spPr>
          <a:xfrm>
            <a:off x="3347492" y="3291972"/>
            <a:ext cx="2412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・</a:t>
            </a:r>
            <a: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GPT</a:t>
            </a: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に入力した画像</a:t>
            </a:r>
            <a:endParaRPr kumimoji="1" lang="en-US" altLang="ja-JP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pic>
        <p:nvPicPr>
          <p:cNvPr id="7" name="図 6" descr="カレンダー&#10;&#10;自動的に生成された説明">
            <a:extLst>
              <a:ext uri="{FF2B5EF4-FFF2-40B4-BE49-F238E27FC236}">
                <a16:creationId xmlns:a16="http://schemas.microsoft.com/office/drawing/2014/main" id="{A5E62C4A-22D0-4CA5-BAC4-E4D6E24B8D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1069" y="3641738"/>
            <a:ext cx="2468437" cy="2345507"/>
          </a:xfrm>
          <a:prstGeom prst="rect">
            <a:avLst/>
          </a:prstGeom>
        </p:spPr>
      </p:pic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61A47339-2C22-8635-668D-B42E11A604D9}"/>
              </a:ext>
            </a:extLst>
          </p:cNvPr>
          <p:cNvSpPr/>
          <p:nvPr/>
        </p:nvSpPr>
        <p:spPr>
          <a:xfrm>
            <a:off x="0" y="6112933"/>
            <a:ext cx="12192000" cy="74506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5" name="図 4" descr="グラフィカル ユーザー インターフェイス, アプリケーション&#10;&#10;自動的に生成された説明">
            <a:extLst>
              <a:ext uri="{FF2B5EF4-FFF2-40B4-BE49-F238E27FC236}">
                <a16:creationId xmlns:a16="http://schemas.microsoft.com/office/drawing/2014/main" id="{893B41EA-A60E-E403-B9B7-69622DA690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3646" y="3775308"/>
            <a:ext cx="3026691" cy="1880584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1271E09A-FC05-96A6-B9C1-22FA0B54D067}"/>
              </a:ext>
            </a:extLst>
          </p:cNvPr>
          <p:cNvSpPr txBox="1"/>
          <p:nvPr/>
        </p:nvSpPr>
        <p:spPr>
          <a:xfrm>
            <a:off x="6234458" y="3291972"/>
            <a:ext cx="2412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・作成されたページ</a:t>
            </a:r>
            <a:endParaRPr kumimoji="1" lang="en-US" altLang="ja-JP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36ABE67F-62E9-076E-2457-62D7CAD17048}"/>
              </a:ext>
            </a:extLst>
          </p:cNvPr>
          <p:cNvSpPr txBox="1"/>
          <p:nvPr/>
        </p:nvSpPr>
        <p:spPr>
          <a:xfrm>
            <a:off x="372535" y="1537646"/>
            <a:ext cx="990599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画像入力では情報が複雑すぎる</a:t>
            </a:r>
            <a: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…?</a:t>
            </a:r>
            <a:b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</a:br>
            <a:endParaRPr kumimoji="1" lang="en-US" altLang="ja-JP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画像認識機能はまだ研究段階</a:t>
            </a:r>
            <a: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(</a:t>
            </a: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カラーコードの出力も不可</a:t>
            </a:r>
            <a: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)</a:t>
            </a:r>
            <a:b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</a:br>
            <a:endParaRPr kumimoji="1" lang="en-US" altLang="ja-JP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画像をテキストで認識するのみで、おそらくそのテキストから</a:t>
            </a:r>
            <a: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web</a:t>
            </a: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ページを作成した可能性</a:t>
            </a:r>
            <a:b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</a:br>
            <a:endParaRPr kumimoji="1" lang="en-US" altLang="ja-JP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456541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8D927366-A2BA-562F-C5A8-9F56A5989CF9}"/>
              </a:ext>
            </a:extLst>
          </p:cNvPr>
          <p:cNvSpPr/>
          <p:nvPr/>
        </p:nvSpPr>
        <p:spPr>
          <a:xfrm>
            <a:off x="0" y="0"/>
            <a:ext cx="12192000" cy="126153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355600"/>
            <a:r>
              <a:rPr kumimoji="1" lang="en-US" altLang="ja-JP" sz="54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- </a:t>
            </a:r>
            <a:r>
              <a:rPr kumimoji="1" lang="ja-JP" altLang="en-US" sz="54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基本構造の実装</a:t>
            </a:r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61A47339-2C22-8635-668D-B42E11A604D9}"/>
              </a:ext>
            </a:extLst>
          </p:cNvPr>
          <p:cNvSpPr/>
          <p:nvPr/>
        </p:nvSpPr>
        <p:spPr>
          <a:xfrm>
            <a:off x="0" y="6112933"/>
            <a:ext cx="12192000" cy="74506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36ABE67F-62E9-076E-2457-62D7CAD17048}"/>
              </a:ext>
            </a:extLst>
          </p:cNvPr>
          <p:cNvSpPr txBox="1"/>
          <p:nvPr/>
        </p:nvSpPr>
        <p:spPr>
          <a:xfrm>
            <a:off x="372535" y="1537646"/>
            <a:ext cx="9905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テキストでデザインを細かく指定</a:t>
            </a:r>
            <a:endParaRPr kumimoji="1" lang="en-US" altLang="ja-JP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4" name="アドイン 3">
                <a:extLst>
                  <a:ext uri="{FF2B5EF4-FFF2-40B4-BE49-F238E27FC236}">
                    <a16:creationId xmlns:a16="http://schemas.microsoft.com/office/drawing/2014/main" id="{03C507D9-4FCF-57C5-C1D8-FAC00ADC581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78718592"/>
                  </p:ext>
                </p:extLst>
              </p:nvPr>
            </p:nvGraphicFramePr>
            <p:xfrm>
              <a:off x="694267" y="1906978"/>
              <a:ext cx="9144000" cy="4121289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4" name="アドイン 3">
                <a:extLst>
                  <a:ext uri="{FF2B5EF4-FFF2-40B4-BE49-F238E27FC236}">
                    <a16:creationId xmlns:a16="http://schemas.microsoft.com/office/drawing/2014/main" id="{03C507D9-4FCF-57C5-C1D8-FAC00ADC581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94267" y="1906978"/>
                <a:ext cx="9144000" cy="412128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254243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8D927366-A2BA-562F-C5A8-9F56A5989CF9}"/>
              </a:ext>
            </a:extLst>
          </p:cNvPr>
          <p:cNvSpPr/>
          <p:nvPr/>
        </p:nvSpPr>
        <p:spPr>
          <a:xfrm>
            <a:off x="0" y="0"/>
            <a:ext cx="12192000" cy="126153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355600"/>
            <a:r>
              <a:rPr kumimoji="1" lang="en-US" altLang="ja-JP" sz="54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- </a:t>
            </a:r>
            <a:r>
              <a:rPr kumimoji="1" lang="ja-JP" altLang="en-US" sz="54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基本構造の実装</a:t>
            </a:r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61A47339-2C22-8635-668D-B42E11A604D9}"/>
              </a:ext>
            </a:extLst>
          </p:cNvPr>
          <p:cNvSpPr/>
          <p:nvPr/>
        </p:nvSpPr>
        <p:spPr>
          <a:xfrm>
            <a:off x="0" y="6112933"/>
            <a:ext cx="12192000" cy="74506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" name="図 2" descr="アイコン&#10;&#10;自動的に生成された説明">
            <a:extLst>
              <a:ext uri="{FF2B5EF4-FFF2-40B4-BE49-F238E27FC236}">
                <a16:creationId xmlns:a16="http://schemas.microsoft.com/office/drawing/2014/main" id="{7F2E9219-1EA1-C016-E17B-48C919AE9A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4384" y="3266543"/>
            <a:ext cx="2225182" cy="2705737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EAD6A5ED-A76E-A3D1-94B1-4E5874E8E465}"/>
              </a:ext>
            </a:extLst>
          </p:cNvPr>
          <p:cNvSpPr txBox="1"/>
          <p:nvPr/>
        </p:nvSpPr>
        <p:spPr>
          <a:xfrm>
            <a:off x="6392335" y="2882953"/>
            <a:ext cx="2412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・作成された</a:t>
            </a:r>
            <a: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UI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C95E64D6-8A77-4A0B-65E7-65C3DB674238}"/>
              </a:ext>
            </a:extLst>
          </p:cNvPr>
          <p:cNvSpPr txBox="1"/>
          <p:nvPr/>
        </p:nvSpPr>
        <p:spPr>
          <a:xfrm>
            <a:off x="372535" y="1537646"/>
            <a:ext cx="723053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入力情報が抽象的かつ複雑</a:t>
            </a:r>
            <a:b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</a:b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→小分けにして入力すべき</a:t>
            </a:r>
            <a:b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</a:br>
            <a:endParaRPr kumimoji="1" lang="en-US" altLang="ja-JP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実際</a:t>
            </a:r>
            <a: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(GPT</a:t>
            </a: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不使用</a:t>
            </a:r>
            <a: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)</a:t>
            </a: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のゲーム作成における</a:t>
            </a:r>
            <a: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UI</a:t>
            </a: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の指定方法は？</a:t>
            </a:r>
            <a:b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</a:br>
            <a:endParaRPr kumimoji="1" lang="en-US" altLang="ja-JP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05F586EE-28EF-56FB-5AFA-1CE2E4FEE840}"/>
              </a:ext>
            </a:extLst>
          </p:cNvPr>
          <p:cNvSpPr txBox="1"/>
          <p:nvPr/>
        </p:nvSpPr>
        <p:spPr>
          <a:xfrm>
            <a:off x="3382435" y="2882953"/>
            <a:ext cx="2412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・作成したい</a:t>
            </a:r>
            <a: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UI</a:t>
            </a:r>
          </a:p>
        </p:txBody>
      </p:sp>
      <p:pic>
        <p:nvPicPr>
          <p:cNvPr id="8" name="図 7" descr="カレンダー&#10;&#10;自動的に生成された説明">
            <a:extLst>
              <a:ext uri="{FF2B5EF4-FFF2-40B4-BE49-F238E27FC236}">
                <a16:creationId xmlns:a16="http://schemas.microsoft.com/office/drawing/2014/main" id="{67703A39-DB4E-5D18-F749-EFEF341639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5093" y="3237399"/>
            <a:ext cx="3010907" cy="2860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9315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8D927366-A2BA-562F-C5A8-9F56A5989CF9}"/>
              </a:ext>
            </a:extLst>
          </p:cNvPr>
          <p:cNvSpPr/>
          <p:nvPr/>
        </p:nvSpPr>
        <p:spPr>
          <a:xfrm>
            <a:off x="0" y="0"/>
            <a:ext cx="12192000" cy="126153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355600"/>
            <a:r>
              <a:rPr kumimoji="1" lang="en-US" altLang="ja-JP" sz="54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- </a:t>
            </a:r>
            <a:r>
              <a:rPr kumimoji="1" lang="ja-JP" altLang="en-US" sz="54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基本構造の実装</a:t>
            </a:r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61A47339-2C22-8635-668D-B42E11A604D9}"/>
              </a:ext>
            </a:extLst>
          </p:cNvPr>
          <p:cNvSpPr/>
          <p:nvPr/>
        </p:nvSpPr>
        <p:spPr>
          <a:xfrm>
            <a:off x="0" y="6112933"/>
            <a:ext cx="12192000" cy="74506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36ABE67F-62E9-076E-2457-62D7CAD17048}"/>
              </a:ext>
            </a:extLst>
          </p:cNvPr>
          <p:cNvSpPr txBox="1"/>
          <p:nvPr/>
        </p:nvSpPr>
        <p:spPr>
          <a:xfrm>
            <a:off x="372535" y="1537646"/>
            <a:ext cx="9905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テキストでデザインを細かく指定 </a:t>
            </a:r>
            <a: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(</a:t>
            </a: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小分けにして入力</a:t>
            </a:r>
            <a: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)</a:t>
            </a:r>
          </a:p>
        </p:txBody>
      </p:sp>
      <mc:AlternateContent xmlns:mc="http://schemas.openxmlformats.org/markup-compatibility/2006" xmlns:we="http://schemas.microsoft.com/office/webextensions/webextension/2010/11" xmlns:pca="http://schemas.microsoft.com/office/powerpoint/2013/contentapp">
        <mc:Choice Requires="we pca">
          <p:graphicFrame>
            <p:nvGraphicFramePr>
              <p:cNvPr id="4" name="アドイン 3">
                <a:extLst>
                  <a:ext uri="{FF2B5EF4-FFF2-40B4-BE49-F238E27FC236}">
                    <a16:creationId xmlns:a16="http://schemas.microsoft.com/office/drawing/2014/main" id="{03C507D9-4FCF-57C5-C1D8-FAC00ADC581E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94267" y="1906978"/>
              <a:ext cx="9144000" cy="4121289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4" name="アドイン 3">
                <a:extLst>
                  <a:ext uri="{FF2B5EF4-FFF2-40B4-BE49-F238E27FC236}">
                    <a16:creationId xmlns:a16="http://schemas.microsoft.com/office/drawing/2014/main" id="{03C507D9-4FCF-57C5-C1D8-FAC00ADC581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94267" y="1906978"/>
                <a:ext cx="9144000" cy="412128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529302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F1ED93DE-B581-C49E-7AB9-CD46A2DD7EA9}"/>
              </a:ext>
            </a:extLst>
          </p:cNvPr>
          <p:cNvSpPr txBox="1"/>
          <p:nvPr/>
        </p:nvSpPr>
        <p:spPr>
          <a:xfrm>
            <a:off x="481018" y="1600668"/>
            <a:ext cx="7426850" cy="2312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82663" indent="-982663" defTabSz="324612">
              <a:spcAft>
                <a:spcPts val="600"/>
              </a:spcAft>
            </a:pPr>
            <a:r>
              <a:rPr kumimoji="1" lang="ja-JP" altLang="en-US" sz="1988" kern="12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・</a:t>
            </a:r>
            <a:r>
              <a:rPr kumimoji="1" lang="ja-JP" altLang="en-US" sz="1988" kern="1200" dirty="0">
                <a:solidFill>
                  <a:schemeClr val="accent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第</a:t>
            </a:r>
            <a:r>
              <a:rPr kumimoji="1" lang="en-US" altLang="ja-JP" sz="1988" kern="1200" dirty="0">
                <a:solidFill>
                  <a:schemeClr val="accent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1</a:t>
            </a:r>
            <a:r>
              <a:rPr kumimoji="1" lang="ja-JP" altLang="en-US" sz="1988" kern="1200" dirty="0">
                <a:solidFill>
                  <a:schemeClr val="accent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講</a:t>
            </a:r>
            <a:r>
              <a:rPr kumimoji="1" lang="en-US" altLang="ja-JP" sz="1988" dirty="0">
                <a:solidFill>
                  <a:schemeClr val="accent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 </a:t>
            </a:r>
            <a:r>
              <a:rPr lang="en-US" altLang="ja-JP" sz="1988" kern="1200" dirty="0">
                <a:solidFill>
                  <a:schemeClr val="accent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:</a:t>
            </a:r>
            <a:r>
              <a:rPr lang="ja-JP" altLang="en-US" sz="1988" kern="1200" dirty="0">
                <a:solidFill>
                  <a:schemeClr val="accent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 </a:t>
            </a:r>
            <a:r>
              <a:rPr lang="en-US" altLang="ja-JP" sz="1988" kern="1200" dirty="0">
                <a:solidFill>
                  <a:schemeClr val="accent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ChatGPT</a:t>
            </a:r>
            <a:r>
              <a:rPr lang="ja-JP" altLang="en-US" sz="1988" kern="1200" dirty="0">
                <a:solidFill>
                  <a:schemeClr val="accent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の概要説明・導入、ゲーム制作の環境構築</a:t>
            </a:r>
            <a:endParaRPr lang="en-US" altLang="ja-JP" sz="1988" kern="1200" dirty="0">
              <a:solidFill>
                <a:schemeClr val="accent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  <a:cs typeface="+mn-cs"/>
            </a:endParaRPr>
          </a:p>
          <a:p>
            <a:pPr marL="982663" indent="-982663" defTabSz="324612">
              <a:spcAft>
                <a:spcPts val="600"/>
              </a:spcAft>
            </a:pPr>
            <a:r>
              <a:rPr lang="ja-JP" altLang="en-US" sz="1988" kern="12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・第</a:t>
            </a:r>
            <a:r>
              <a:rPr lang="en-US" altLang="ja-JP" sz="1988" kern="12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2</a:t>
            </a:r>
            <a:r>
              <a:rPr lang="ja-JP" altLang="en-US" sz="1988" kern="12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講</a:t>
            </a:r>
            <a:r>
              <a:rPr lang="ja-JP" altLang="en-US" sz="1988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 </a:t>
            </a:r>
            <a:r>
              <a:rPr lang="en-US" altLang="ja-JP" sz="1988" kern="12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: </a:t>
            </a:r>
            <a:r>
              <a:rPr lang="ja-JP" altLang="en-US" sz="1988" kern="12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ゲーム作成① </a:t>
            </a:r>
            <a:r>
              <a:rPr lang="en-US" altLang="ja-JP" sz="1988" kern="12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(</a:t>
            </a:r>
            <a:r>
              <a:rPr lang="ja-JP" altLang="en-US" sz="1988" kern="12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画面構成の実装</a:t>
            </a:r>
            <a:r>
              <a:rPr lang="en-US" altLang="ja-JP" sz="1988" kern="12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)</a:t>
            </a:r>
          </a:p>
          <a:p>
            <a:pPr marL="982663" indent="-982663" defTabSz="324612">
              <a:spcAft>
                <a:spcPts val="600"/>
              </a:spcAft>
            </a:pPr>
            <a:r>
              <a:rPr lang="ja-JP" altLang="en-US" sz="1988" kern="12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・第</a:t>
            </a:r>
            <a:r>
              <a:rPr lang="en-US" altLang="ja-JP" sz="1988" kern="12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3</a:t>
            </a:r>
            <a:r>
              <a:rPr lang="ja-JP" altLang="en-US" sz="1988" kern="12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講</a:t>
            </a:r>
            <a:r>
              <a:rPr lang="en-US" altLang="ja-JP" sz="1988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 </a:t>
            </a:r>
            <a:r>
              <a:rPr lang="en-US" altLang="ja-JP" sz="1988" kern="12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: </a:t>
            </a:r>
            <a:r>
              <a:rPr lang="ja-JP" altLang="en-US" sz="1988" kern="12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ゲーム作成② </a:t>
            </a:r>
            <a:r>
              <a:rPr lang="en-US" altLang="ja-JP" sz="1988" kern="12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(</a:t>
            </a:r>
            <a:r>
              <a:rPr lang="ja-JP" altLang="en-US" sz="1988" kern="12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ゲームロジックの実装</a:t>
            </a:r>
            <a:r>
              <a:rPr lang="en-US" altLang="ja-JP" sz="1988" kern="12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)</a:t>
            </a:r>
          </a:p>
          <a:p>
            <a:pPr marL="982663" indent="-982663" defTabSz="324612">
              <a:spcAft>
                <a:spcPts val="600"/>
              </a:spcAft>
            </a:pPr>
            <a:r>
              <a:rPr lang="ja-JP" altLang="en-US" sz="1988" kern="12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・第</a:t>
            </a:r>
            <a:r>
              <a:rPr lang="en-US" altLang="ja-JP" sz="1988" kern="12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4</a:t>
            </a:r>
            <a:r>
              <a:rPr lang="ja-JP" altLang="en-US" sz="1988" kern="12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講</a:t>
            </a:r>
            <a:r>
              <a:rPr lang="en-US" altLang="ja-JP" sz="1988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 </a:t>
            </a:r>
            <a:r>
              <a:rPr lang="en-US" altLang="ja-JP" sz="1988" kern="12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: </a:t>
            </a:r>
            <a:r>
              <a:rPr lang="ja-JP" altLang="en-US" sz="1988" kern="12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ゲーム作成③ </a:t>
            </a:r>
            <a:r>
              <a:rPr lang="en-US" altLang="ja-JP" sz="1988" kern="12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(</a:t>
            </a:r>
            <a:r>
              <a:rPr lang="ja-JP" altLang="en-US" sz="1988" kern="12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ゲームクリア、ゲームオーバー時の実装</a:t>
            </a:r>
            <a:r>
              <a:rPr lang="en-US" altLang="ja-JP" sz="1988" kern="12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)</a:t>
            </a:r>
          </a:p>
          <a:p>
            <a:pPr marL="982663" indent="-982663" defTabSz="324612">
              <a:spcAft>
                <a:spcPts val="600"/>
              </a:spcAft>
            </a:pPr>
            <a:r>
              <a:rPr lang="ja-JP" altLang="en-US" sz="1988" kern="12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・第</a:t>
            </a:r>
            <a:r>
              <a:rPr lang="en-US" altLang="ja-JP" sz="1988" kern="12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5</a:t>
            </a:r>
            <a:r>
              <a:rPr lang="ja-JP" altLang="en-US" sz="1988" kern="12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講</a:t>
            </a:r>
            <a:r>
              <a:rPr lang="en-US" altLang="ja-JP" sz="1988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 </a:t>
            </a:r>
            <a:r>
              <a:rPr lang="en-US" altLang="ja-JP" sz="1988" kern="12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: </a:t>
            </a:r>
            <a:r>
              <a:rPr lang="ja-JP" altLang="en-US" sz="1988" kern="12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調整と公開 </a:t>
            </a:r>
            <a:r>
              <a:rPr lang="en-US" altLang="ja-JP" sz="1988" kern="12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(</a:t>
            </a:r>
            <a:r>
              <a:rPr lang="ja-JP" altLang="en-US" sz="1988" kern="12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バグの修正、公開サーバーの用意、デプロイ</a:t>
            </a:r>
            <a:r>
              <a:rPr lang="en-US" altLang="ja-JP" sz="1988" kern="12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)</a:t>
            </a:r>
          </a:p>
          <a:p>
            <a:pPr marL="982663" indent="-982663" defTabSz="324612">
              <a:spcAft>
                <a:spcPts val="600"/>
              </a:spcAft>
            </a:pPr>
            <a:r>
              <a:rPr lang="ja-JP" altLang="en-US" sz="1988" kern="12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・第</a:t>
            </a:r>
            <a:r>
              <a:rPr lang="en-US" altLang="ja-JP" sz="1988" kern="12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6</a:t>
            </a:r>
            <a:r>
              <a:rPr lang="ja-JP" altLang="en-US" sz="1988" kern="12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講</a:t>
            </a:r>
            <a:r>
              <a:rPr lang="en-US" altLang="ja-JP" sz="1988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 </a:t>
            </a:r>
            <a:r>
              <a:rPr lang="en-US" altLang="ja-JP" sz="1988" kern="12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: </a:t>
            </a:r>
            <a:r>
              <a:rPr lang="ja-JP" altLang="en-US" sz="1988" kern="12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アップグレード </a:t>
            </a:r>
            <a:r>
              <a:rPr lang="en-US" altLang="ja-JP" sz="1988" kern="12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(</a:t>
            </a:r>
            <a:r>
              <a:rPr lang="ja-JP" altLang="en-US" sz="1988" kern="12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拡張機能追加、まとめ</a:t>
            </a:r>
            <a:r>
              <a:rPr lang="en-US" altLang="ja-JP" sz="1988" kern="12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)</a:t>
            </a:r>
            <a:endParaRPr lang="en-US" altLang="ja-JP" sz="2800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pic>
        <p:nvPicPr>
          <p:cNvPr id="3" name="図 2" descr="モニター画面に映る文字&#10;&#10;自動的に生成された説明">
            <a:extLst>
              <a:ext uri="{FF2B5EF4-FFF2-40B4-BE49-F238E27FC236}">
                <a16:creationId xmlns:a16="http://schemas.microsoft.com/office/drawing/2014/main" id="{6EFB9D28-7B0F-8E61-7488-3245EBDCB9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1940" y="1958507"/>
            <a:ext cx="2941657" cy="1954717"/>
          </a:xfrm>
          <a:prstGeom prst="rect">
            <a:avLst/>
          </a:prstGeom>
        </p:spPr>
      </p:pic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254C7006-3021-A138-BD5F-F5B15865710A}"/>
              </a:ext>
            </a:extLst>
          </p:cNvPr>
          <p:cNvSpPr/>
          <p:nvPr/>
        </p:nvSpPr>
        <p:spPr>
          <a:xfrm>
            <a:off x="0" y="0"/>
            <a:ext cx="12192000" cy="126153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355600"/>
            <a:r>
              <a:rPr kumimoji="1" lang="ja-JP" altLang="en-US" sz="54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講義計画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79FA22AC-4679-050F-D9E5-D42070689398}"/>
              </a:ext>
            </a:extLst>
          </p:cNvPr>
          <p:cNvSpPr/>
          <p:nvPr/>
        </p:nvSpPr>
        <p:spPr>
          <a:xfrm>
            <a:off x="0" y="6112933"/>
            <a:ext cx="12192000" cy="74506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963017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8D927366-A2BA-562F-C5A8-9F56A5989CF9}"/>
              </a:ext>
            </a:extLst>
          </p:cNvPr>
          <p:cNvSpPr/>
          <p:nvPr/>
        </p:nvSpPr>
        <p:spPr>
          <a:xfrm>
            <a:off x="0" y="0"/>
            <a:ext cx="12192000" cy="126153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355600"/>
            <a:r>
              <a:rPr kumimoji="1" lang="en-US" altLang="ja-JP" sz="54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- </a:t>
            </a:r>
            <a:r>
              <a:rPr kumimoji="1" lang="ja-JP" altLang="en-US" sz="54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基本構造の実装</a:t>
            </a:r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61A47339-2C22-8635-668D-B42E11A604D9}"/>
              </a:ext>
            </a:extLst>
          </p:cNvPr>
          <p:cNvSpPr/>
          <p:nvPr/>
        </p:nvSpPr>
        <p:spPr>
          <a:xfrm>
            <a:off x="0" y="6112933"/>
            <a:ext cx="12192000" cy="74506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36ABE67F-62E9-076E-2457-62D7CAD17048}"/>
              </a:ext>
            </a:extLst>
          </p:cNvPr>
          <p:cNvSpPr txBox="1"/>
          <p:nvPr/>
        </p:nvSpPr>
        <p:spPr>
          <a:xfrm>
            <a:off x="372535" y="1537646"/>
            <a:ext cx="9905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テキストでデザインを細かく指定 </a:t>
            </a:r>
            <a: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(</a:t>
            </a: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小分けにして入力</a:t>
            </a:r>
            <a: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)</a:t>
            </a:r>
          </a:p>
        </p:txBody>
      </p:sp>
      <p:pic>
        <p:nvPicPr>
          <p:cNvPr id="3" name="図 2" descr="電子機器, 座る, 光, キーボード が含まれている画像&#10;&#10;自動的に生成された説明">
            <a:extLst>
              <a:ext uri="{FF2B5EF4-FFF2-40B4-BE49-F238E27FC236}">
                <a16:creationId xmlns:a16="http://schemas.microsoft.com/office/drawing/2014/main" id="{C7CFE849-85CF-77FD-0F51-625CE24A11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4711" y="3258766"/>
            <a:ext cx="2464701" cy="2435619"/>
          </a:xfrm>
          <a:prstGeom prst="rect">
            <a:avLst/>
          </a:prstGeom>
        </p:spPr>
      </p:pic>
      <p:pic>
        <p:nvPicPr>
          <p:cNvPr id="6" name="図 5" descr="カレンダー&#10;&#10;中程度の精度で自動的に生成された説明">
            <a:extLst>
              <a:ext uri="{FF2B5EF4-FFF2-40B4-BE49-F238E27FC236}">
                <a16:creationId xmlns:a16="http://schemas.microsoft.com/office/drawing/2014/main" id="{A0DA98B1-0C37-B69F-A158-3DAEAE7DC8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9379" y="2560542"/>
            <a:ext cx="2513242" cy="3133843"/>
          </a:xfrm>
          <a:prstGeom prst="rect">
            <a:avLst/>
          </a:prstGeom>
        </p:spPr>
      </p:pic>
      <p:pic>
        <p:nvPicPr>
          <p:cNvPr id="8" name="図 7" descr="カレンダー&#10;&#10;低い精度で自動的に生成された説明">
            <a:extLst>
              <a:ext uri="{FF2B5EF4-FFF2-40B4-BE49-F238E27FC236}">
                <a16:creationId xmlns:a16="http://schemas.microsoft.com/office/drawing/2014/main" id="{10D8C281-A31C-D689-FBDA-13A5F28CB6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1488" y="2560542"/>
            <a:ext cx="2434902" cy="3133844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9ECB5FF0-1BAB-5158-C089-603B5EA30328}"/>
              </a:ext>
            </a:extLst>
          </p:cNvPr>
          <p:cNvSpPr txBox="1"/>
          <p:nvPr/>
        </p:nvSpPr>
        <p:spPr>
          <a:xfrm>
            <a:off x="1440562" y="2049094"/>
            <a:ext cx="2412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・ゲームボード完成</a:t>
            </a:r>
            <a:endParaRPr kumimoji="1" lang="en-US" altLang="ja-JP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1DBDEC11-E47D-C6C4-6256-F53E5FC57628}"/>
              </a:ext>
            </a:extLst>
          </p:cNvPr>
          <p:cNvSpPr txBox="1"/>
          <p:nvPr/>
        </p:nvSpPr>
        <p:spPr>
          <a:xfrm>
            <a:off x="4889501" y="2049094"/>
            <a:ext cx="2412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・タイトル完成</a:t>
            </a:r>
            <a:endParaRPr kumimoji="1" lang="en-US" altLang="ja-JP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DAC766DE-4B1A-4DC1-353D-948FBB844987}"/>
              </a:ext>
            </a:extLst>
          </p:cNvPr>
          <p:cNvSpPr txBox="1"/>
          <p:nvPr/>
        </p:nvSpPr>
        <p:spPr>
          <a:xfrm>
            <a:off x="8501488" y="2045968"/>
            <a:ext cx="2412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・スコア完成</a:t>
            </a:r>
            <a:endParaRPr kumimoji="1" lang="en-US" altLang="ja-JP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4A823A71-92CB-89A1-8047-55BD20C6EC5C}"/>
              </a:ext>
            </a:extLst>
          </p:cNvPr>
          <p:cNvSpPr/>
          <p:nvPr/>
        </p:nvSpPr>
        <p:spPr>
          <a:xfrm>
            <a:off x="1277514" y="2045968"/>
            <a:ext cx="9771486" cy="3745232"/>
          </a:xfrm>
          <a:prstGeom prst="rect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矢印: 右 14">
            <a:extLst>
              <a:ext uri="{FF2B5EF4-FFF2-40B4-BE49-F238E27FC236}">
                <a16:creationId xmlns:a16="http://schemas.microsoft.com/office/drawing/2014/main" id="{54C23BF9-0ECF-CD20-7516-E02E312A65DF}"/>
              </a:ext>
            </a:extLst>
          </p:cNvPr>
          <p:cNvSpPr/>
          <p:nvPr/>
        </p:nvSpPr>
        <p:spPr>
          <a:xfrm>
            <a:off x="4114800" y="3733800"/>
            <a:ext cx="611969" cy="28786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矢印: 右 15">
            <a:extLst>
              <a:ext uri="{FF2B5EF4-FFF2-40B4-BE49-F238E27FC236}">
                <a16:creationId xmlns:a16="http://schemas.microsoft.com/office/drawing/2014/main" id="{6096360B-500A-96CC-E0E3-B209F601BEF8}"/>
              </a:ext>
            </a:extLst>
          </p:cNvPr>
          <p:cNvSpPr/>
          <p:nvPr/>
        </p:nvSpPr>
        <p:spPr>
          <a:xfrm>
            <a:off x="7640372" y="3742266"/>
            <a:ext cx="611969" cy="28786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397393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8D927366-A2BA-562F-C5A8-9F56A5989CF9}"/>
              </a:ext>
            </a:extLst>
          </p:cNvPr>
          <p:cNvSpPr/>
          <p:nvPr/>
        </p:nvSpPr>
        <p:spPr>
          <a:xfrm>
            <a:off x="0" y="0"/>
            <a:ext cx="12192000" cy="126153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355600"/>
            <a:r>
              <a:rPr kumimoji="1" lang="en-US" altLang="ja-JP" sz="54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- </a:t>
            </a:r>
            <a:r>
              <a:rPr kumimoji="1" lang="ja-JP" altLang="en-US" sz="54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基本構造の実装</a:t>
            </a:r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61A47339-2C22-8635-668D-B42E11A604D9}"/>
              </a:ext>
            </a:extLst>
          </p:cNvPr>
          <p:cNvSpPr/>
          <p:nvPr/>
        </p:nvSpPr>
        <p:spPr>
          <a:xfrm>
            <a:off x="0" y="6112933"/>
            <a:ext cx="12192000" cy="74506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36ABE67F-62E9-076E-2457-62D7CAD17048}"/>
              </a:ext>
            </a:extLst>
          </p:cNvPr>
          <p:cNvSpPr txBox="1"/>
          <p:nvPr/>
        </p:nvSpPr>
        <p:spPr>
          <a:xfrm>
            <a:off x="372535" y="1537646"/>
            <a:ext cx="9905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各数字タイルの実装</a:t>
            </a:r>
            <a:endParaRPr kumimoji="1" lang="en-US" altLang="ja-JP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mc:AlternateContent xmlns:mc="http://schemas.openxmlformats.org/markup-compatibility/2006" xmlns:we="http://schemas.microsoft.com/office/webextensions/webextension/2010/11" xmlns:pca="http://schemas.microsoft.com/office/powerpoint/2013/contentapp">
        <mc:Choice Requires="we pca">
          <p:graphicFrame>
            <p:nvGraphicFramePr>
              <p:cNvPr id="19" name="アドイン 18">
                <a:extLst>
                  <a:ext uri="{FF2B5EF4-FFF2-40B4-BE49-F238E27FC236}">
                    <a16:creationId xmlns:a16="http://schemas.microsoft.com/office/drawing/2014/main" id="{117794A0-E154-9A0C-008E-340E68ACAD23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94267" y="1906978"/>
              <a:ext cx="9144000" cy="4121289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19" name="アドイン 18">
                <a:extLst>
                  <a:ext uri="{FF2B5EF4-FFF2-40B4-BE49-F238E27FC236}">
                    <a16:creationId xmlns:a16="http://schemas.microsoft.com/office/drawing/2014/main" id="{117794A0-E154-9A0C-008E-340E68ACAD2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94267" y="1906978"/>
                <a:ext cx="9144000" cy="412128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392972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8D927366-A2BA-562F-C5A8-9F56A5989CF9}"/>
              </a:ext>
            </a:extLst>
          </p:cNvPr>
          <p:cNvSpPr/>
          <p:nvPr/>
        </p:nvSpPr>
        <p:spPr>
          <a:xfrm>
            <a:off x="0" y="0"/>
            <a:ext cx="12192000" cy="126153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355600"/>
            <a:r>
              <a:rPr kumimoji="1" lang="en-US" altLang="ja-JP" sz="54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- </a:t>
            </a:r>
            <a:r>
              <a:rPr kumimoji="1" lang="ja-JP" altLang="en-US" sz="54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基本構造の実装</a:t>
            </a:r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61A47339-2C22-8635-668D-B42E11A604D9}"/>
              </a:ext>
            </a:extLst>
          </p:cNvPr>
          <p:cNvSpPr/>
          <p:nvPr/>
        </p:nvSpPr>
        <p:spPr>
          <a:xfrm>
            <a:off x="0" y="6112933"/>
            <a:ext cx="12192000" cy="74506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36ABE67F-62E9-076E-2457-62D7CAD17048}"/>
              </a:ext>
            </a:extLst>
          </p:cNvPr>
          <p:cNvSpPr txBox="1"/>
          <p:nvPr/>
        </p:nvSpPr>
        <p:spPr>
          <a:xfrm>
            <a:off x="372535" y="1537646"/>
            <a:ext cx="9905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これまでに出力されたものとの重複</a:t>
            </a:r>
            <a:endParaRPr kumimoji="1" lang="en-US" altLang="ja-JP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pic>
        <p:nvPicPr>
          <p:cNvPr id="5" name="図 4" descr="モニター画面に映る文字のスクリーンショット&#10;&#10;自動的に生成された説明">
            <a:extLst>
              <a:ext uri="{FF2B5EF4-FFF2-40B4-BE49-F238E27FC236}">
                <a16:creationId xmlns:a16="http://schemas.microsoft.com/office/drawing/2014/main" id="{109029E4-8D78-3EE9-EBFD-81FB38DA47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756" y="2440164"/>
            <a:ext cx="5841911" cy="2678644"/>
          </a:xfrm>
          <a:prstGeom prst="rect">
            <a:avLst/>
          </a:prstGeom>
        </p:spPr>
      </p:pic>
      <p:pic>
        <p:nvPicPr>
          <p:cNvPr id="10" name="図 9" descr="テキスト&#10;&#10;自動的に生成された説明">
            <a:extLst>
              <a:ext uri="{FF2B5EF4-FFF2-40B4-BE49-F238E27FC236}">
                <a16:creationId xmlns:a16="http://schemas.microsoft.com/office/drawing/2014/main" id="{813C0471-6D50-F27B-3186-BC6A667E4A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1465" y="2751666"/>
            <a:ext cx="5359148" cy="2367141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E842BCCA-6CAB-3062-AA1F-544D3153A335}"/>
              </a:ext>
            </a:extLst>
          </p:cNvPr>
          <p:cNvSpPr txBox="1"/>
          <p:nvPr/>
        </p:nvSpPr>
        <p:spPr>
          <a:xfrm>
            <a:off x="2084939" y="1998424"/>
            <a:ext cx="3111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・数字タイル作成の際の出力</a:t>
            </a:r>
            <a:endParaRPr kumimoji="1" lang="en-US" altLang="ja-JP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FD70E068-CE16-BDEA-919A-28678E36E68A}"/>
              </a:ext>
            </a:extLst>
          </p:cNvPr>
          <p:cNvSpPr txBox="1"/>
          <p:nvPr/>
        </p:nvSpPr>
        <p:spPr>
          <a:xfrm>
            <a:off x="7751872" y="1998424"/>
            <a:ext cx="3218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・ゲームボード作成の際の出力</a:t>
            </a:r>
            <a:endParaRPr kumimoji="1" lang="en-US" altLang="ja-JP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925336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8D927366-A2BA-562F-C5A8-9F56A5989CF9}"/>
              </a:ext>
            </a:extLst>
          </p:cNvPr>
          <p:cNvSpPr/>
          <p:nvPr/>
        </p:nvSpPr>
        <p:spPr>
          <a:xfrm>
            <a:off x="0" y="0"/>
            <a:ext cx="12192000" cy="126153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355600"/>
            <a:r>
              <a:rPr kumimoji="1" lang="en-US" altLang="ja-JP" sz="54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- </a:t>
            </a:r>
            <a:r>
              <a:rPr kumimoji="1" lang="ja-JP" altLang="en-US" sz="54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基本構造の実装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36ABE67F-62E9-076E-2457-62D7CAD17048}"/>
              </a:ext>
            </a:extLst>
          </p:cNvPr>
          <p:cNvSpPr txBox="1"/>
          <p:nvPr/>
        </p:nvSpPr>
        <p:spPr>
          <a:xfrm>
            <a:off x="372535" y="1537646"/>
            <a:ext cx="99059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ChatGPT</a:t>
            </a: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のものではゲームボードのタイルを変更</a:t>
            </a:r>
            <a: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(</a:t>
            </a: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クラスを追加</a:t>
            </a:r>
            <a: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)</a:t>
            </a: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して数字タイルにする意図</a:t>
            </a:r>
            <a:b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</a:b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→ 以前の</a:t>
            </a:r>
            <a: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tile</a:t>
            </a: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クラスに内容を追加</a:t>
            </a:r>
            <a:b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</a:br>
            <a:endParaRPr kumimoji="1" lang="en-US" altLang="ja-JP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ゲームボードのタイルに数字タイルを被せると想定していた</a:t>
            </a:r>
            <a:endParaRPr kumimoji="1" lang="en-US" altLang="ja-JP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mc:AlternateContent xmlns:mc="http://schemas.openxmlformats.org/markup-compatibility/2006" xmlns:we="http://schemas.microsoft.com/office/webextensions/webextension/2010/11" xmlns:pca="http://schemas.microsoft.com/office/powerpoint/2013/contentapp">
        <mc:Choice Requires="we pca">
          <p:graphicFrame>
            <p:nvGraphicFramePr>
              <p:cNvPr id="2" name="アドイン 1">
                <a:extLst>
                  <a:ext uri="{FF2B5EF4-FFF2-40B4-BE49-F238E27FC236}">
                    <a16:creationId xmlns:a16="http://schemas.microsoft.com/office/drawing/2014/main" id="{FC09E584-2260-1562-2711-B1B8557E17C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70800623"/>
                  </p:ext>
                </p:extLst>
              </p:nvPr>
            </p:nvGraphicFramePr>
            <p:xfrm>
              <a:off x="829734" y="2737975"/>
              <a:ext cx="9144000" cy="4121289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2" name="アドイン 1">
                <a:extLst>
                  <a:ext uri="{FF2B5EF4-FFF2-40B4-BE49-F238E27FC236}">
                    <a16:creationId xmlns:a16="http://schemas.microsoft.com/office/drawing/2014/main" id="{FC09E584-2260-1562-2711-B1B8557E17C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29734" y="2737975"/>
                <a:ext cx="9144000" cy="4121289"/>
              </a:xfrm>
              <a:prstGeom prst="rect">
                <a:avLst/>
              </a:prstGeom>
            </p:spPr>
          </p:pic>
        </mc:Fallback>
      </mc:AlternateContent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61A47339-2C22-8635-668D-B42E11A604D9}"/>
              </a:ext>
            </a:extLst>
          </p:cNvPr>
          <p:cNvSpPr/>
          <p:nvPr/>
        </p:nvSpPr>
        <p:spPr>
          <a:xfrm>
            <a:off x="0" y="6112933"/>
            <a:ext cx="12192000" cy="74506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136859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8D927366-A2BA-562F-C5A8-9F56A5989CF9}"/>
              </a:ext>
            </a:extLst>
          </p:cNvPr>
          <p:cNvSpPr/>
          <p:nvPr/>
        </p:nvSpPr>
        <p:spPr>
          <a:xfrm>
            <a:off x="0" y="0"/>
            <a:ext cx="12192000" cy="126153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355600"/>
            <a:r>
              <a:rPr kumimoji="1" lang="en-US" altLang="ja-JP" sz="54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- </a:t>
            </a:r>
            <a:r>
              <a:rPr kumimoji="1" lang="ja-JP" altLang="en-US" sz="54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基本構造の実装</a:t>
            </a:r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61A47339-2C22-8635-668D-B42E11A604D9}"/>
              </a:ext>
            </a:extLst>
          </p:cNvPr>
          <p:cNvSpPr/>
          <p:nvPr/>
        </p:nvSpPr>
        <p:spPr>
          <a:xfrm>
            <a:off x="0" y="6112933"/>
            <a:ext cx="12192000" cy="74506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we="http://schemas.microsoft.com/office/webextensions/webextension/2010/11" xmlns:pca="http://schemas.microsoft.com/office/powerpoint/2013/contentapp">
        <mc:Choice Requires="we pca">
          <p:graphicFrame>
            <p:nvGraphicFramePr>
              <p:cNvPr id="2" name="アドイン 1">
                <a:extLst>
                  <a:ext uri="{FF2B5EF4-FFF2-40B4-BE49-F238E27FC236}">
                    <a16:creationId xmlns:a16="http://schemas.microsoft.com/office/drawing/2014/main" id="{FC09E584-2260-1562-2711-B1B8557E17C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44429206"/>
                  </p:ext>
                </p:extLst>
              </p:nvPr>
            </p:nvGraphicFramePr>
            <p:xfrm>
              <a:off x="753534" y="1949311"/>
              <a:ext cx="9144000" cy="4121289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2" name="アドイン 1">
                <a:extLst>
                  <a:ext uri="{FF2B5EF4-FFF2-40B4-BE49-F238E27FC236}">
                    <a16:creationId xmlns:a16="http://schemas.microsoft.com/office/drawing/2014/main" id="{FC09E584-2260-1562-2711-B1B8557E17C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53534" y="1949311"/>
                <a:ext cx="9144000" cy="4121289"/>
              </a:xfrm>
              <a:prstGeom prst="rect">
                <a:avLst/>
              </a:prstGeom>
            </p:spPr>
          </p:pic>
        </mc:Fallback>
      </mc:AlternateContent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0D86314C-6A21-3246-E730-F8887C9ECA40}"/>
              </a:ext>
            </a:extLst>
          </p:cNvPr>
          <p:cNvSpPr txBox="1"/>
          <p:nvPr/>
        </p:nvSpPr>
        <p:spPr>
          <a:xfrm>
            <a:off x="372535" y="1537646"/>
            <a:ext cx="9905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タイル生成機能の準備</a:t>
            </a:r>
            <a:endParaRPr kumimoji="1" lang="en-US" altLang="ja-JP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646614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8D927366-A2BA-562F-C5A8-9F56A5989CF9}"/>
              </a:ext>
            </a:extLst>
          </p:cNvPr>
          <p:cNvSpPr/>
          <p:nvPr/>
        </p:nvSpPr>
        <p:spPr>
          <a:xfrm>
            <a:off x="0" y="0"/>
            <a:ext cx="12192000" cy="126153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355600"/>
            <a:r>
              <a:rPr kumimoji="1" lang="en-US" altLang="ja-JP" sz="54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- </a:t>
            </a:r>
            <a:r>
              <a:rPr kumimoji="1" lang="ja-JP" altLang="en-US" sz="54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基本構造の実装</a:t>
            </a:r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61A47339-2C22-8635-668D-B42E11A604D9}"/>
              </a:ext>
            </a:extLst>
          </p:cNvPr>
          <p:cNvSpPr/>
          <p:nvPr/>
        </p:nvSpPr>
        <p:spPr>
          <a:xfrm>
            <a:off x="0" y="6112933"/>
            <a:ext cx="12192000" cy="74506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0D86314C-6A21-3246-E730-F8887C9ECA40}"/>
              </a:ext>
            </a:extLst>
          </p:cNvPr>
          <p:cNvSpPr txBox="1"/>
          <p:nvPr/>
        </p:nvSpPr>
        <p:spPr>
          <a:xfrm>
            <a:off x="372535" y="1537646"/>
            <a:ext cx="9905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エラー① </a:t>
            </a:r>
            <a: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(</a:t>
            </a: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ページを読み込んだ時に数字タイルが出現しない</a:t>
            </a:r>
            <a: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)</a:t>
            </a:r>
          </a:p>
        </p:txBody>
      </p:sp>
      <p:pic>
        <p:nvPicPr>
          <p:cNvPr id="5" name="図 4" descr="カレンダー が含まれている画像&#10;&#10;自動的に生成された説明">
            <a:extLst>
              <a:ext uri="{FF2B5EF4-FFF2-40B4-BE49-F238E27FC236}">
                <a16:creationId xmlns:a16="http://schemas.microsoft.com/office/drawing/2014/main" id="{11CB25F3-E9AA-06C2-4FD8-AED864020F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174" y="2617189"/>
            <a:ext cx="2158191" cy="2785533"/>
          </a:xfrm>
          <a:prstGeom prst="rect">
            <a:avLst/>
          </a:prstGeom>
        </p:spPr>
      </p:pic>
      <p:pic>
        <p:nvPicPr>
          <p:cNvPr id="7" name="図 6" descr="グラフ&#10;&#10;自動的に生成された説明">
            <a:extLst>
              <a:ext uri="{FF2B5EF4-FFF2-40B4-BE49-F238E27FC236}">
                <a16:creationId xmlns:a16="http://schemas.microsoft.com/office/drawing/2014/main" id="{501C9961-913C-3CE5-3CD6-970D72C3F3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2650" y="2617189"/>
            <a:ext cx="2194248" cy="2785533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91418FD4-21C5-6C51-F908-7F8AEA4B7BC2}"/>
              </a:ext>
            </a:extLst>
          </p:cNvPr>
          <p:cNvSpPr txBox="1"/>
          <p:nvPr/>
        </p:nvSpPr>
        <p:spPr>
          <a:xfrm>
            <a:off x="487497" y="2183090"/>
            <a:ext cx="3111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・現段階の初期画面 </a:t>
            </a:r>
            <a: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(</a:t>
            </a: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エラー</a:t>
            </a:r>
            <a: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)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99345FC0-BDF7-A3D7-821A-941DC2C41EE2}"/>
              </a:ext>
            </a:extLst>
          </p:cNvPr>
          <p:cNvSpPr txBox="1"/>
          <p:nvPr/>
        </p:nvSpPr>
        <p:spPr>
          <a:xfrm>
            <a:off x="3599040" y="2183090"/>
            <a:ext cx="3111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・作りたい初期画面</a:t>
            </a:r>
            <a:endParaRPr kumimoji="1" lang="en-US" altLang="ja-JP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95269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8D927366-A2BA-562F-C5A8-9F56A5989CF9}"/>
              </a:ext>
            </a:extLst>
          </p:cNvPr>
          <p:cNvSpPr/>
          <p:nvPr/>
        </p:nvSpPr>
        <p:spPr>
          <a:xfrm>
            <a:off x="0" y="0"/>
            <a:ext cx="12192000" cy="126153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355600"/>
            <a:r>
              <a:rPr kumimoji="1" lang="en-US" altLang="ja-JP" sz="54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- </a:t>
            </a:r>
            <a:r>
              <a:rPr kumimoji="1" lang="ja-JP" altLang="en-US" sz="54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基本構造の実装</a:t>
            </a:r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61A47339-2C22-8635-668D-B42E11A604D9}"/>
              </a:ext>
            </a:extLst>
          </p:cNvPr>
          <p:cNvSpPr/>
          <p:nvPr/>
        </p:nvSpPr>
        <p:spPr>
          <a:xfrm>
            <a:off x="0" y="6112933"/>
            <a:ext cx="12192000" cy="74506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we="http://schemas.microsoft.com/office/webextensions/webextension/2010/11" xmlns:pca="http://schemas.microsoft.com/office/powerpoint/2013/contentapp">
        <mc:Choice Requires="we pca">
          <p:graphicFrame>
            <p:nvGraphicFramePr>
              <p:cNvPr id="2" name="アドイン 1">
                <a:extLst>
                  <a:ext uri="{FF2B5EF4-FFF2-40B4-BE49-F238E27FC236}">
                    <a16:creationId xmlns:a16="http://schemas.microsoft.com/office/drawing/2014/main" id="{FC09E584-2260-1562-2711-B1B8557E17C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53534" y="1949311"/>
              <a:ext cx="9144000" cy="4121289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2" name="アドイン 1">
                <a:extLst>
                  <a:ext uri="{FF2B5EF4-FFF2-40B4-BE49-F238E27FC236}">
                    <a16:creationId xmlns:a16="http://schemas.microsoft.com/office/drawing/2014/main" id="{FC09E584-2260-1562-2711-B1B8557E17C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53534" y="1949311"/>
                <a:ext cx="9144000" cy="4121289"/>
              </a:xfrm>
              <a:prstGeom prst="rect">
                <a:avLst/>
              </a:prstGeom>
            </p:spPr>
          </p:pic>
        </mc:Fallback>
      </mc:AlternateContent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0D86314C-6A21-3246-E730-F8887C9ECA40}"/>
              </a:ext>
            </a:extLst>
          </p:cNvPr>
          <p:cNvSpPr txBox="1"/>
          <p:nvPr/>
        </p:nvSpPr>
        <p:spPr>
          <a:xfrm>
            <a:off x="372535" y="1537646"/>
            <a:ext cx="9905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エラー①の対処</a:t>
            </a:r>
            <a:endParaRPr kumimoji="1" lang="en-US" altLang="ja-JP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009184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8D927366-A2BA-562F-C5A8-9F56A5989CF9}"/>
              </a:ext>
            </a:extLst>
          </p:cNvPr>
          <p:cNvSpPr/>
          <p:nvPr/>
        </p:nvSpPr>
        <p:spPr>
          <a:xfrm>
            <a:off x="0" y="0"/>
            <a:ext cx="12192000" cy="126153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355600"/>
            <a:r>
              <a:rPr kumimoji="1" lang="en-US" altLang="ja-JP" sz="54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- </a:t>
            </a:r>
            <a:r>
              <a:rPr kumimoji="1" lang="ja-JP" altLang="en-US" sz="54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基本構造の実装</a:t>
            </a:r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61A47339-2C22-8635-668D-B42E11A604D9}"/>
              </a:ext>
            </a:extLst>
          </p:cNvPr>
          <p:cNvSpPr/>
          <p:nvPr/>
        </p:nvSpPr>
        <p:spPr>
          <a:xfrm>
            <a:off x="0" y="6112933"/>
            <a:ext cx="12192000" cy="74506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0D86314C-6A21-3246-E730-F8887C9ECA40}"/>
              </a:ext>
            </a:extLst>
          </p:cNvPr>
          <p:cNvSpPr txBox="1"/>
          <p:nvPr/>
        </p:nvSpPr>
        <p:spPr>
          <a:xfrm>
            <a:off x="372535" y="1537646"/>
            <a:ext cx="9905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エラー② </a:t>
            </a:r>
            <a: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(</a:t>
            </a: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数字タイルがゲームボードのタイルとサイズが違う</a:t>
            </a:r>
            <a: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)</a:t>
            </a:r>
          </a:p>
        </p:txBody>
      </p:sp>
      <p:pic>
        <p:nvPicPr>
          <p:cNvPr id="4" name="図 3" descr="グラフ&#10;&#10;自動的に生成された説明">
            <a:extLst>
              <a:ext uri="{FF2B5EF4-FFF2-40B4-BE49-F238E27FC236}">
                <a16:creationId xmlns:a16="http://schemas.microsoft.com/office/drawing/2014/main" id="{B8EB37DC-C18B-98A0-B421-FE8B2520E4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2650" y="2617189"/>
            <a:ext cx="2194248" cy="2785533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DAEDCF6C-8F13-87F6-09B4-FABD7B922CFF}"/>
              </a:ext>
            </a:extLst>
          </p:cNvPr>
          <p:cNvSpPr txBox="1"/>
          <p:nvPr/>
        </p:nvSpPr>
        <p:spPr>
          <a:xfrm>
            <a:off x="3599040" y="2183090"/>
            <a:ext cx="3111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・作りたい初期画面</a:t>
            </a:r>
            <a:endParaRPr kumimoji="1" lang="en-US" altLang="ja-JP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pic>
        <p:nvPicPr>
          <p:cNvPr id="7" name="図 6" descr="座る, 水, 写真, キーボード が含まれている画像&#10;&#10;自動的に生成された説明">
            <a:extLst>
              <a:ext uri="{FF2B5EF4-FFF2-40B4-BE49-F238E27FC236}">
                <a16:creationId xmlns:a16="http://schemas.microsoft.com/office/drawing/2014/main" id="{599487DC-FA22-A6BB-4305-393254A48E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676" y="2617189"/>
            <a:ext cx="2155105" cy="2785533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A7180934-F669-A77D-B907-7A58F9D02717}"/>
              </a:ext>
            </a:extLst>
          </p:cNvPr>
          <p:cNvSpPr txBox="1"/>
          <p:nvPr/>
        </p:nvSpPr>
        <p:spPr>
          <a:xfrm>
            <a:off x="441456" y="2183090"/>
            <a:ext cx="3111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・現段階の初期画面</a:t>
            </a:r>
            <a: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(</a:t>
            </a: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エラー</a:t>
            </a:r>
            <a: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2211237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8D927366-A2BA-562F-C5A8-9F56A5989CF9}"/>
              </a:ext>
            </a:extLst>
          </p:cNvPr>
          <p:cNvSpPr/>
          <p:nvPr/>
        </p:nvSpPr>
        <p:spPr>
          <a:xfrm>
            <a:off x="0" y="0"/>
            <a:ext cx="12192000" cy="126153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355600"/>
            <a:r>
              <a:rPr kumimoji="1" lang="en-US" altLang="ja-JP" sz="54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- </a:t>
            </a:r>
            <a:r>
              <a:rPr kumimoji="1" lang="ja-JP" altLang="en-US" sz="54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基本構造の実装</a:t>
            </a:r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61A47339-2C22-8635-668D-B42E11A604D9}"/>
              </a:ext>
            </a:extLst>
          </p:cNvPr>
          <p:cNvSpPr/>
          <p:nvPr/>
        </p:nvSpPr>
        <p:spPr>
          <a:xfrm>
            <a:off x="0" y="6112933"/>
            <a:ext cx="12192000" cy="74506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we="http://schemas.microsoft.com/office/webextensions/webextension/2010/11" xmlns:pca="http://schemas.microsoft.com/office/powerpoint/2013/contentapp">
        <mc:Choice Requires="we pca">
          <p:graphicFrame>
            <p:nvGraphicFramePr>
              <p:cNvPr id="2" name="アドイン 1">
                <a:extLst>
                  <a:ext uri="{FF2B5EF4-FFF2-40B4-BE49-F238E27FC236}">
                    <a16:creationId xmlns:a16="http://schemas.microsoft.com/office/drawing/2014/main" id="{FC09E584-2260-1562-2711-B1B8557E17C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53534" y="1949311"/>
              <a:ext cx="9144000" cy="4121289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2" name="アドイン 1">
                <a:extLst>
                  <a:ext uri="{FF2B5EF4-FFF2-40B4-BE49-F238E27FC236}">
                    <a16:creationId xmlns:a16="http://schemas.microsoft.com/office/drawing/2014/main" id="{FC09E584-2260-1562-2711-B1B8557E17C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53534" y="1949311"/>
                <a:ext cx="9144000" cy="4121289"/>
              </a:xfrm>
              <a:prstGeom prst="rect">
                <a:avLst/>
              </a:prstGeom>
            </p:spPr>
          </p:pic>
        </mc:Fallback>
      </mc:AlternateContent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0D86314C-6A21-3246-E730-F8887C9ECA40}"/>
              </a:ext>
            </a:extLst>
          </p:cNvPr>
          <p:cNvSpPr txBox="1"/>
          <p:nvPr/>
        </p:nvSpPr>
        <p:spPr>
          <a:xfrm>
            <a:off x="372535" y="1537646"/>
            <a:ext cx="9905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エラー②の対処</a:t>
            </a:r>
            <a:endParaRPr kumimoji="1" lang="en-US" altLang="ja-JP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432713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8D927366-A2BA-562F-C5A8-9F56A5989CF9}"/>
              </a:ext>
            </a:extLst>
          </p:cNvPr>
          <p:cNvSpPr/>
          <p:nvPr/>
        </p:nvSpPr>
        <p:spPr>
          <a:xfrm>
            <a:off x="0" y="0"/>
            <a:ext cx="12192000" cy="126153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355600"/>
            <a:r>
              <a:rPr kumimoji="1" lang="en-US" altLang="ja-JP" sz="54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- </a:t>
            </a:r>
            <a:r>
              <a:rPr kumimoji="1" lang="ja-JP" altLang="en-US" sz="54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基本構造の実装</a:t>
            </a:r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61A47339-2C22-8635-668D-B42E11A604D9}"/>
              </a:ext>
            </a:extLst>
          </p:cNvPr>
          <p:cNvSpPr/>
          <p:nvPr/>
        </p:nvSpPr>
        <p:spPr>
          <a:xfrm>
            <a:off x="0" y="6112933"/>
            <a:ext cx="12192000" cy="74506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0D86314C-6A21-3246-E730-F8887C9ECA40}"/>
              </a:ext>
            </a:extLst>
          </p:cNvPr>
          <p:cNvSpPr txBox="1"/>
          <p:nvPr/>
        </p:nvSpPr>
        <p:spPr>
          <a:xfrm>
            <a:off x="372535" y="1537646"/>
            <a:ext cx="990599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デバッグをこまめに </a:t>
            </a:r>
            <a: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(</a:t>
            </a: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数字タイルの実装をした時、</a:t>
            </a:r>
            <a: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retry</a:t>
            </a: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ボタンを実際におしてみる</a:t>
            </a:r>
            <a: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)</a:t>
            </a:r>
            <a:b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</a:br>
            <a:endParaRPr kumimoji="1" lang="en-US" altLang="ja-JP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実際のゲーム開発でのデバッグ方法・注意点は？</a:t>
            </a:r>
            <a:b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</a:br>
            <a:b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</a:br>
            <a:endParaRPr kumimoji="1" lang="en-US" altLang="ja-JP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kumimoji="1" lang="en-US" altLang="ja-JP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545175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 descr="グラフィカル ユーザー インターフェイス, テキスト, アプリケーション&#10;&#10;自動的に生成された説明">
            <a:extLst>
              <a:ext uri="{FF2B5EF4-FFF2-40B4-BE49-F238E27FC236}">
                <a16:creationId xmlns:a16="http://schemas.microsoft.com/office/drawing/2014/main" id="{703BD84E-DC32-3A19-1825-8FAE86B5D7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4867" y="1906978"/>
            <a:ext cx="3675636" cy="3732011"/>
          </a:xfrm>
          <a:prstGeom prst="rect">
            <a:avLst/>
          </a:prstGeom>
        </p:spPr>
      </p:pic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8D927366-A2BA-562F-C5A8-9F56A5989CF9}"/>
              </a:ext>
            </a:extLst>
          </p:cNvPr>
          <p:cNvSpPr/>
          <p:nvPr/>
        </p:nvSpPr>
        <p:spPr>
          <a:xfrm>
            <a:off x="0" y="0"/>
            <a:ext cx="12192000" cy="126153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355600"/>
            <a:r>
              <a:rPr kumimoji="1" lang="en-US" altLang="ja-JP" sz="54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- ChatGPT</a:t>
            </a:r>
            <a:r>
              <a:rPr kumimoji="1" lang="ja-JP" altLang="en-US" sz="54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とは？</a:t>
            </a: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0502E5EA-2E8D-47CE-B260-23CD28A462D1}"/>
              </a:ext>
            </a:extLst>
          </p:cNvPr>
          <p:cNvSpPr txBox="1"/>
          <p:nvPr/>
        </p:nvSpPr>
        <p:spPr>
          <a:xfrm>
            <a:off x="372535" y="1537646"/>
            <a:ext cx="755226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ChatGPT</a:t>
            </a: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とは</a:t>
            </a:r>
            <a: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OpenAI</a:t>
            </a: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社が開発した人工知能によるチャットサービス。</a:t>
            </a:r>
            <a:b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</a:br>
            <a:r>
              <a:rPr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  <a:hlinkClick r:id="rId3"/>
              </a:rPr>
              <a:t>Introducing ChatGPT (openai.com)</a:t>
            </a:r>
            <a:br>
              <a:rPr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</a:br>
            <a:endParaRPr lang="en-US" altLang="ja-JP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大量のテキストデータを学習し、自然な会話や情報提供を可能とする。</a:t>
            </a:r>
            <a:b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</a:b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・質問の回答 </a:t>
            </a:r>
            <a: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: </a:t>
            </a: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世界の事実や一般的な知識に関する質問の回答</a:t>
            </a:r>
            <a:b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</a:b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・言語の翻訳 </a:t>
            </a:r>
            <a: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: </a:t>
            </a: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多くの主要言語間での翻訳</a:t>
            </a:r>
            <a:b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</a:b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・テキスト生成 </a:t>
            </a:r>
            <a: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: </a:t>
            </a: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詩、物語、エッセイなどのクリエイティブなテキスト生成</a:t>
            </a:r>
            <a:b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</a:b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・プログラミングヘルプ </a:t>
            </a:r>
            <a: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: </a:t>
            </a: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コードのデバッグやサンプルコードの提案</a:t>
            </a:r>
            <a:b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</a:br>
            <a:endParaRPr kumimoji="1" lang="en-US" altLang="ja-JP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本講義では</a:t>
            </a:r>
            <a: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ChatGPT</a:t>
            </a: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を使用して、</a:t>
            </a:r>
            <a: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web</a:t>
            </a: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上で動作する</a:t>
            </a:r>
            <a: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2048</a:t>
            </a: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というゲームの作成を目的とする。</a:t>
            </a:r>
            <a:b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</a:br>
            <a:r>
              <a:rPr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  <a:hlinkClick r:id="rId4"/>
              </a:rPr>
              <a:t>2048 - 2048</a:t>
            </a:r>
            <a:r>
              <a:rPr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  <a:hlinkClick r:id="rId4"/>
              </a:rPr>
              <a:t>ゲームする </a:t>
            </a:r>
            <a:r>
              <a:rPr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  <a:hlinkClick r:id="rId4"/>
              </a:rPr>
              <a:t>(2048game.club)</a:t>
            </a:r>
            <a:endParaRPr kumimoji="1" lang="ja-JP" altLang="en-US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61A47339-2C22-8635-668D-B42E11A604D9}"/>
              </a:ext>
            </a:extLst>
          </p:cNvPr>
          <p:cNvSpPr/>
          <p:nvPr/>
        </p:nvSpPr>
        <p:spPr>
          <a:xfrm>
            <a:off x="0" y="6112933"/>
            <a:ext cx="12192000" cy="74506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AF69C1EA-7464-F47C-12EA-7FA8A8ACD6D0}"/>
              </a:ext>
            </a:extLst>
          </p:cNvPr>
          <p:cNvSpPr/>
          <p:nvPr/>
        </p:nvSpPr>
        <p:spPr>
          <a:xfrm>
            <a:off x="7924801" y="1608667"/>
            <a:ext cx="3953932" cy="4241800"/>
          </a:xfrm>
          <a:prstGeom prst="rect">
            <a:avLst/>
          </a:prstGeom>
          <a:noFill/>
          <a:ln w="317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EB945931-594F-F58F-71D3-0AD3FE4796EF}"/>
              </a:ext>
            </a:extLst>
          </p:cNvPr>
          <p:cNvSpPr txBox="1"/>
          <p:nvPr/>
        </p:nvSpPr>
        <p:spPr>
          <a:xfrm>
            <a:off x="8982858" y="1424001"/>
            <a:ext cx="183781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ChatGPT</a:t>
            </a: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使用例</a:t>
            </a:r>
          </a:p>
        </p:txBody>
      </p:sp>
    </p:spTree>
    <p:extLst>
      <p:ext uri="{BB962C8B-B14F-4D97-AF65-F5344CB8AC3E}">
        <p14:creationId xmlns:p14="http://schemas.microsoft.com/office/powerpoint/2010/main" val="8838320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游ゴシック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游ゴシック" panose="020F0502020204030204"/>
              <a:ea typeface="+mn-ea"/>
              <a:cs typeface="+mn-cs"/>
            </a:endParaRPr>
          </a:p>
        </p:txBody>
      </p:sp>
      <p:pic>
        <p:nvPicPr>
          <p:cNvPr id="7" name="Graphic 6" descr="Game controller">
            <a:extLst>
              <a:ext uri="{FF2B5EF4-FFF2-40B4-BE49-F238E27FC236}">
                <a16:creationId xmlns:a16="http://schemas.microsoft.com/office/drawing/2014/main" id="{75DC9B13-3786-A589-A01F-D033E308C3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0470" y="1815320"/>
            <a:ext cx="4141760" cy="4141760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游ゴシック" panose="020F0502020204030204"/>
                <a:ea typeface="+mn-ea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游ゴシック" panose="020F0502020204030204"/>
                <a:ea typeface="+mn-ea"/>
                <a:cs typeface="+mn-cs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游ゴシック" panose="020F0502020204030204"/>
                <a:ea typeface="+mn-ea"/>
                <a:cs typeface="+mn-cs"/>
              </a:endParaRPr>
            </a:p>
          </p:txBody>
        </p:sp>
      </p:grpSp>
      <p:sp>
        <p:nvSpPr>
          <p:cNvPr id="13" name="タイトル 1">
            <a:extLst>
              <a:ext uri="{FF2B5EF4-FFF2-40B4-BE49-F238E27FC236}">
                <a16:creationId xmlns:a16="http://schemas.microsoft.com/office/drawing/2014/main" id="{EA2D6A1D-A805-961E-69A3-44B22E766D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01028" y="2551299"/>
            <a:ext cx="4805996" cy="1297115"/>
          </a:xfrm>
        </p:spPr>
        <p:txBody>
          <a:bodyPr anchor="t">
            <a:normAutofit/>
          </a:bodyPr>
          <a:lstStyle/>
          <a:p>
            <a:pPr algn="l"/>
            <a:r>
              <a:rPr kumimoji="1" lang="en-US" altLang="ja-JP" sz="4000" dirty="0">
                <a:solidFill>
                  <a:schemeClr val="tx2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ChatGPT</a:t>
            </a:r>
            <a:r>
              <a:rPr kumimoji="1" lang="ja-JP" altLang="en-US" sz="4000" dirty="0">
                <a:solidFill>
                  <a:schemeClr val="tx2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を使ってゲームを作ろう！</a:t>
            </a:r>
          </a:p>
        </p:txBody>
      </p:sp>
      <p:sp>
        <p:nvSpPr>
          <p:cNvPr id="20" name="字幕 2">
            <a:extLst>
              <a:ext uri="{FF2B5EF4-FFF2-40B4-BE49-F238E27FC236}">
                <a16:creationId xmlns:a16="http://schemas.microsoft.com/office/drawing/2014/main" id="{9E7CB235-B7F6-21D9-5D3E-DC21AD5F8F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90966" y="3428999"/>
            <a:ext cx="5118434" cy="838831"/>
          </a:xfrm>
        </p:spPr>
        <p:txBody>
          <a:bodyPr anchor="b">
            <a:normAutofit/>
          </a:bodyPr>
          <a:lstStyle/>
          <a:p>
            <a:pPr algn="l"/>
            <a:r>
              <a:rPr kumimoji="1" lang="ja-JP" altLang="en-US" sz="2000" dirty="0">
                <a:solidFill>
                  <a:schemeClr val="tx2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第</a:t>
            </a:r>
            <a:r>
              <a:rPr kumimoji="1" lang="en-US" altLang="ja-JP" sz="2000" dirty="0">
                <a:solidFill>
                  <a:schemeClr val="tx2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3</a:t>
            </a:r>
            <a:r>
              <a:rPr kumimoji="1" lang="ja-JP" altLang="en-US" sz="2000" dirty="0">
                <a:solidFill>
                  <a:schemeClr val="tx2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講 </a:t>
            </a:r>
            <a:r>
              <a:rPr lang="ja-JP" altLang="en-US" sz="2000" dirty="0">
                <a:solidFill>
                  <a:schemeClr val="tx2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ゲーム作成② </a:t>
            </a:r>
            <a:r>
              <a:rPr lang="en-US" altLang="ja-JP" sz="2000" dirty="0">
                <a:solidFill>
                  <a:schemeClr val="tx2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(</a:t>
            </a:r>
            <a:r>
              <a:rPr lang="ja-JP" altLang="en-US" sz="2000" dirty="0">
                <a:solidFill>
                  <a:schemeClr val="tx2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ゲームロジックの実装</a:t>
            </a:r>
            <a:r>
              <a:rPr lang="en-US" altLang="ja-JP" sz="2000" dirty="0">
                <a:solidFill>
                  <a:schemeClr val="tx2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)</a:t>
            </a:r>
            <a:endParaRPr kumimoji="1" lang="ja-JP" altLang="en-US" sz="2000" dirty="0">
              <a:solidFill>
                <a:schemeClr val="tx2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316319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F1ED93DE-B581-C49E-7AB9-CD46A2DD7EA9}"/>
              </a:ext>
            </a:extLst>
          </p:cNvPr>
          <p:cNvSpPr txBox="1"/>
          <p:nvPr/>
        </p:nvSpPr>
        <p:spPr>
          <a:xfrm>
            <a:off x="481018" y="1600668"/>
            <a:ext cx="7426850" cy="2312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82663" indent="-982663" defTabSz="324612">
              <a:spcAft>
                <a:spcPts val="600"/>
              </a:spcAft>
            </a:pPr>
            <a:r>
              <a:rPr kumimoji="1" lang="ja-JP" altLang="en-US" sz="1988" kern="12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・</a:t>
            </a:r>
            <a:r>
              <a:rPr kumimoji="1" lang="ja-JP" altLang="en-US" sz="1988" strike="sngStrike" kern="1200" dirty="0">
                <a:solidFill>
                  <a:schemeClr val="bg1">
                    <a:lumMod val="85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第</a:t>
            </a:r>
            <a:r>
              <a:rPr kumimoji="1" lang="en-US" altLang="ja-JP" sz="1988" strike="sngStrike" kern="1200" dirty="0">
                <a:solidFill>
                  <a:schemeClr val="bg1">
                    <a:lumMod val="85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1</a:t>
            </a:r>
            <a:r>
              <a:rPr kumimoji="1" lang="ja-JP" altLang="en-US" sz="1988" strike="sngStrike" kern="1200" dirty="0">
                <a:solidFill>
                  <a:schemeClr val="bg1">
                    <a:lumMod val="85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講</a:t>
            </a:r>
            <a:r>
              <a:rPr kumimoji="1" lang="en-US" altLang="ja-JP" sz="1988" strike="sngStrike" dirty="0">
                <a:solidFill>
                  <a:schemeClr val="bg1">
                    <a:lumMod val="85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 </a:t>
            </a:r>
            <a:r>
              <a:rPr lang="en-US" altLang="ja-JP" sz="1988" strike="sngStrike" kern="1200" dirty="0">
                <a:solidFill>
                  <a:schemeClr val="bg1">
                    <a:lumMod val="85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:</a:t>
            </a:r>
            <a:r>
              <a:rPr lang="ja-JP" altLang="en-US" sz="1988" strike="sngStrike" kern="1200" dirty="0">
                <a:solidFill>
                  <a:schemeClr val="bg1">
                    <a:lumMod val="85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 </a:t>
            </a:r>
            <a:r>
              <a:rPr lang="en-US" altLang="ja-JP" sz="1988" strike="sngStrike" kern="1200" dirty="0">
                <a:solidFill>
                  <a:schemeClr val="bg1">
                    <a:lumMod val="85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ChatGPT</a:t>
            </a:r>
            <a:r>
              <a:rPr lang="ja-JP" altLang="en-US" sz="1988" strike="sngStrike" kern="1200" dirty="0">
                <a:solidFill>
                  <a:schemeClr val="bg1">
                    <a:lumMod val="85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の概要説明・導入、ゲーム制作の環境構築</a:t>
            </a:r>
            <a:endParaRPr lang="en-US" altLang="ja-JP" sz="1988" strike="sngStrike" kern="1200" dirty="0">
              <a:solidFill>
                <a:schemeClr val="bg1">
                  <a:lumMod val="85000"/>
                </a:schemeClr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  <a:cs typeface="+mn-cs"/>
            </a:endParaRPr>
          </a:p>
          <a:p>
            <a:pPr marL="982663" indent="-982663" defTabSz="324612">
              <a:spcAft>
                <a:spcPts val="600"/>
              </a:spcAft>
            </a:pPr>
            <a:r>
              <a:rPr lang="ja-JP" altLang="en-US" sz="1988" kern="12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・</a:t>
            </a:r>
            <a:r>
              <a:rPr lang="ja-JP" altLang="en-US" sz="1988" strike="sngStrike" kern="1200" dirty="0">
                <a:solidFill>
                  <a:schemeClr val="bg1">
                    <a:lumMod val="85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第</a:t>
            </a:r>
            <a:r>
              <a:rPr lang="en-US" altLang="ja-JP" sz="1988" strike="sngStrike" kern="1200" dirty="0">
                <a:solidFill>
                  <a:schemeClr val="bg1">
                    <a:lumMod val="85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2</a:t>
            </a:r>
            <a:r>
              <a:rPr lang="ja-JP" altLang="en-US" sz="1988" strike="sngStrike" kern="1200" dirty="0">
                <a:solidFill>
                  <a:schemeClr val="bg1">
                    <a:lumMod val="85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講</a:t>
            </a:r>
            <a:r>
              <a:rPr lang="ja-JP" altLang="en-US" sz="1988" strike="sngStrike" dirty="0">
                <a:solidFill>
                  <a:schemeClr val="bg1">
                    <a:lumMod val="85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 </a:t>
            </a:r>
            <a:r>
              <a:rPr lang="en-US" altLang="ja-JP" sz="1988" strike="sngStrike" kern="1200" dirty="0">
                <a:solidFill>
                  <a:schemeClr val="bg1">
                    <a:lumMod val="85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: </a:t>
            </a:r>
            <a:r>
              <a:rPr lang="ja-JP" altLang="en-US" sz="1988" strike="sngStrike" kern="1200" dirty="0">
                <a:solidFill>
                  <a:schemeClr val="bg1">
                    <a:lumMod val="85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ゲーム作成① </a:t>
            </a:r>
            <a:r>
              <a:rPr lang="en-US" altLang="ja-JP" sz="1988" strike="sngStrike" kern="1200" dirty="0">
                <a:solidFill>
                  <a:schemeClr val="bg1">
                    <a:lumMod val="85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(</a:t>
            </a:r>
            <a:r>
              <a:rPr lang="ja-JP" altLang="en-US" sz="1988" strike="sngStrike" kern="1200" dirty="0">
                <a:solidFill>
                  <a:schemeClr val="bg1">
                    <a:lumMod val="85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画面構成の実装</a:t>
            </a:r>
            <a:r>
              <a:rPr lang="en-US" altLang="ja-JP" sz="1988" strike="sngStrike" kern="1200" dirty="0">
                <a:solidFill>
                  <a:schemeClr val="bg1">
                    <a:lumMod val="85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)</a:t>
            </a:r>
          </a:p>
          <a:p>
            <a:pPr marL="982663" indent="-982663" defTabSz="324612">
              <a:spcAft>
                <a:spcPts val="600"/>
              </a:spcAft>
            </a:pPr>
            <a:r>
              <a:rPr lang="ja-JP" altLang="en-US" sz="1988" kern="12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・</a:t>
            </a:r>
            <a:r>
              <a:rPr lang="ja-JP" altLang="en-US" sz="1988" kern="1200" dirty="0">
                <a:solidFill>
                  <a:schemeClr val="accent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第</a:t>
            </a:r>
            <a:r>
              <a:rPr lang="en-US" altLang="ja-JP" sz="1988" kern="1200" dirty="0">
                <a:solidFill>
                  <a:schemeClr val="accent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3</a:t>
            </a:r>
            <a:r>
              <a:rPr lang="ja-JP" altLang="en-US" sz="1988" kern="1200" dirty="0">
                <a:solidFill>
                  <a:schemeClr val="accent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講</a:t>
            </a:r>
            <a:r>
              <a:rPr lang="en-US" altLang="ja-JP" sz="1988" dirty="0">
                <a:solidFill>
                  <a:schemeClr val="accent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 </a:t>
            </a:r>
            <a:r>
              <a:rPr lang="en-US" altLang="ja-JP" sz="1988" kern="1200" dirty="0">
                <a:solidFill>
                  <a:schemeClr val="accent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: </a:t>
            </a:r>
            <a:r>
              <a:rPr lang="ja-JP" altLang="en-US" sz="1988" kern="1200" dirty="0">
                <a:solidFill>
                  <a:schemeClr val="accent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ゲーム作成② </a:t>
            </a:r>
            <a:r>
              <a:rPr lang="en-US" altLang="ja-JP" sz="1988" kern="1200" dirty="0">
                <a:solidFill>
                  <a:schemeClr val="accent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(</a:t>
            </a:r>
            <a:r>
              <a:rPr lang="ja-JP" altLang="en-US" sz="1988" kern="1200" dirty="0">
                <a:solidFill>
                  <a:schemeClr val="accent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ゲームロジックの実装</a:t>
            </a:r>
            <a:r>
              <a:rPr lang="en-US" altLang="ja-JP" sz="1988" kern="1200" dirty="0">
                <a:solidFill>
                  <a:schemeClr val="accent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)</a:t>
            </a:r>
          </a:p>
          <a:p>
            <a:pPr marL="982663" indent="-982663" defTabSz="324612">
              <a:spcAft>
                <a:spcPts val="600"/>
              </a:spcAft>
            </a:pPr>
            <a:r>
              <a:rPr lang="ja-JP" altLang="en-US" sz="1988" kern="12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・第</a:t>
            </a:r>
            <a:r>
              <a:rPr lang="en-US" altLang="ja-JP" sz="1988" kern="12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4</a:t>
            </a:r>
            <a:r>
              <a:rPr lang="ja-JP" altLang="en-US" sz="1988" kern="12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講</a:t>
            </a:r>
            <a:r>
              <a:rPr lang="en-US" altLang="ja-JP" sz="1988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 </a:t>
            </a:r>
            <a:r>
              <a:rPr lang="en-US" altLang="ja-JP" sz="1988" kern="12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: </a:t>
            </a:r>
            <a:r>
              <a:rPr lang="ja-JP" altLang="en-US" sz="1988" kern="12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ゲーム作成③ </a:t>
            </a:r>
            <a:r>
              <a:rPr lang="en-US" altLang="ja-JP" sz="1988" kern="12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(</a:t>
            </a:r>
            <a:r>
              <a:rPr lang="ja-JP" altLang="en-US" sz="1988" kern="12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ゲームクリア、ゲームオーバー時の実装</a:t>
            </a:r>
            <a:r>
              <a:rPr lang="en-US" altLang="ja-JP" sz="1988" kern="12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)</a:t>
            </a:r>
          </a:p>
          <a:p>
            <a:pPr marL="982663" indent="-982663" defTabSz="324612">
              <a:spcAft>
                <a:spcPts val="600"/>
              </a:spcAft>
            </a:pPr>
            <a:r>
              <a:rPr lang="ja-JP" altLang="en-US" sz="1988" kern="12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・第</a:t>
            </a:r>
            <a:r>
              <a:rPr lang="en-US" altLang="ja-JP" sz="1988" kern="12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5</a:t>
            </a:r>
            <a:r>
              <a:rPr lang="ja-JP" altLang="en-US" sz="1988" kern="12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講</a:t>
            </a:r>
            <a:r>
              <a:rPr lang="en-US" altLang="ja-JP" sz="1988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 </a:t>
            </a:r>
            <a:r>
              <a:rPr lang="en-US" altLang="ja-JP" sz="1988" kern="12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: </a:t>
            </a:r>
            <a:r>
              <a:rPr lang="ja-JP" altLang="en-US" sz="1988" kern="12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調整と公開 </a:t>
            </a:r>
            <a:r>
              <a:rPr lang="en-US" altLang="ja-JP" sz="1988" kern="12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(</a:t>
            </a:r>
            <a:r>
              <a:rPr lang="ja-JP" altLang="en-US" sz="1988" kern="12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バグの修正、公開サーバーの用意、デプロイ</a:t>
            </a:r>
            <a:r>
              <a:rPr lang="en-US" altLang="ja-JP" sz="1988" kern="12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)</a:t>
            </a:r>
          </a:p>
          <a:p>
            <a:pPr marL="982663" indent="-982663" defTabSz="324612">
              <a:spcAft>
                <a:spcPts val="600"/>
              </a:spcAft>
            </a:pPr>
            <a:r>
              <a:rPr lang="ja-JP" altLang="en-US" sz="1988" kern="12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・第</a:t>
            </a:r>
            <a:r>
              <a:rPr lang="en-US" altLang="ja-JP" sz="1988" kern="12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6</a:t>
            </a:r>
            <a:r>
              <a:rPr lang="ja-JP" altLang="en-US" sz="1988" kern="12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講</a:t>
            </a:r>
            <a:r>
              <a:rPr lang="en-US" altLang="ja-JP" sz="1988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 </a:t>
            </a:r>
            <a:r>
              <a:rPr lang="en-US" altLang="ja-JP" sz="1988" kern="12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: </a:t>
            </a:r>
            <a:r>
              <a:rPr lang="ja-JP" altLang="en-US" sz="1988" kern="12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アップグレード </a:t>
            </a:r>
            <a:r>
              <a:rPr lang="en-US" altLang="ja-JP" sz="1988" kern="12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(</a:t>
            </a:r>
            <a:r>
              <a:rPr lang="ja-JP" altLang="en-US" sz="1988" kern="12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拡張機能追加、まとめ</a:t>
            </a:r>
            <a:r>
              <a:rPr lang="en-US" altLang="ja-JP" sz="1988" kern="12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)</a:t>
            </a:r>
            <a:endParaRPr lang="en-US" altLang="ja-JP" sz="2800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pic>
        <p:nvPicPr>
          <p:cNvPr id="3" name="図 2" descr="モニター画面に映る文字&#10;&#10;自動的に生成された説明">
            <a:extLst>
              <a:ext uri="{FF2B5EF4-FFF2-40B4-BE49-F238E27FC236}">
                <a16:creationId xmlns:a16="http://schemas.microsoft.com/office/drawing/2014/main" id="{6EFB9D28-7B0F-8E61-7488-3245EBDCB9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1940" y="1958507"/>
            <a:ext cx="2941657" cy="1954717"/>
          </a:xfrm>
          <a:prstGeom prst="rect">
            <a:avLst/>
          </a:prstGeom>
        </p:spPr>
      </p:pic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254C7006-3021-A138-BD5F-F5B15865710A}"/>
              </a:ext>
            </a:extLst>
          </p:cNvPr>
          <p:cNvSpPr/>
          <p:nvPr/>
        </p:nvSpPr>
        <p:spPr>
          <a:xfrm>
            <a:off x="0" y="0"/>
            <a:ext cx="12192000" cy="126153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355600"/>
            <a:r>
              <a:rPr kumimoji="1" lang="ja-JP" altLang="en-US" sz="54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講義計画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79FA22AC-4679-050F-D9E5-D42070689398}"/>
              </a:ext>
            </a:extLst>
          </p:cNvPr>
          <p:cNvSpPr/>
          <p:nvPr/>
        </p:nvSpPr>
        <p:spPr>
          <a:xfrm>
            <a:off x="0" y="6112933"/>
            <a:ext cx="12192000" cy="74506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983426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254C7006-3021-A138-BD5F-F5B15865710A}"/>
              </a:ext>
            </a:extLst>
          </p:cNvPr>
          <p:cNvSpPr/>
          <p:nvPr/>
        </p:nvSpPr>
        <p:spPr>
          <a:xfrm>
            <a:off x="0" y="0"/>
            <a:ext cx="12192000" cy="126153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355600"/>
            <a:r>
              <a:rPr kumimoji="1" lang="en-US" altLang="ja-JP" sz="54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-</a:t>
            </a:r>
            <a:r>
              <a:rPr kumimoji="1" lang="ja-JP" altLang="en-US" sz="54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 今回のタスク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79FA22AC-4679-050F-D9E5-D42070689398}"/>
              </a:ext>
            </a:extLst>
          </p:cNvPr>
          <p:cNvSpPr/>
          <p:nvPr/>
        </p:nvSpPr>
        <p:spPr>
          <a:xfrm>
            <a:off x="0" y="6112933"/>
            <a:ext cx="12192000" cy="74506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2E9E39BB-37A4-524C-4663-F85CAF7994A5}"/>
              </a:ext>
            </a:extLst>
          </p:cNvPr>
          <p:cNvSpPr txBox="1"/>
          <p:nvPr/>
        </p:nvSpPr>
        <p:spPr>
          <a:xfrm>
            <a:off x="372535" y="1537646"/>
            <a:ext cx="990599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タスク</a:t>
            </a:r>
            <a: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_1 : </a:t>
            </a: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ゲームロジック決定</a:t>
            </a:r>
            <a:b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</a:br>
            <a:endParaRPr kumimoji="1" lang="en-US" altLang="ja-JP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タスク</a:t>
            </a:r>
            <a: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_2 : </a:t>
            </a: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各関数の実装</a:t>
            </a:r>
            <a:b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</a:br>
            <a:endParaRPr kumimoji="1" lang="en-US" altLang="ja-JP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タスク</a:t>
            </a:r>
            <a: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_3 : </a:t>
            </a: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エラー処理</a:t>
            </a:r>
            <a:endParaRPr kumimoji="1" lang="en-US" altLang="ja-JP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354871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254C7006-3021-A138-BD5F-F5B15865710A}"/>
              </a:ext>
            </a:extLst>
          </p:cNvPr>
          <p:cNvSpPr/>
          <p:nvPr/>
        </p:nvSpPr>
        <p:spPr>
          <a:xfrm>
            <a:off x="0" y="0"/>
            <a:ext cx="12192000" cy="126153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355600"/>
            <a:endParaRPr kumimoji="1" lang="ja-JP" altLang="en-US" sz="5400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79FA22AC-4679-050F-D9E5-D42070689398}"/>
              </a:ext>
            </a:extLst>
          </p:cNvPr>
          <p:cNvSpPr/>
          <p:nvPr/>
        </p:nvSpPr>
        <p:spPr>
          <a:xfrm>
            <a:off x="0" y="6112933"/>
            <a:ext cx="12192000" cy="74506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B39EE21D-36D6-8D7C-5037-CC713C179D0C}"/>
              </a:ext>
            </a:extLst>
          </p:cNvPr>
          <p:cNvSpPr/>
          <p:nvPr/>
        </p:nvSpPr>
        <p:spPr>
          <a:xfrm>
            <a:off x="0" y="2798233"/>
            <a:ext cx="12192000" cy="12615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355600" algn="ctr"/>
            <a:r>
              <a:rPr kumimoji="1" lang="ja-JP" altLang="en-US" sz="54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タスク</a:t>
            </a:r>
            <a:r>
              <a:rPr kumimoji="1" lang="en-US" altLang="ja-JP" sz="54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_1 : </a:t>
            </a:r>
            <a:r>
              <a:rPr kumimoji="1" lang="ja-JP" altLang="en-US" sz="54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ゲームロジック決定</a:t>
            </a:r>
          </a:p>
        </p:txBody>
      </p:sp>
    </p:spTree>
    <p:extLst>
      <p:ext uri="{BB962C8B-B14F-4D97-AF65-F5344CB8AC3E}">
        <p14:creationId xmlns:p14="http://schemas.microsoft.com/office/powerpoint/2010/main" val="14429420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254C7006-3021-A138-BD5F-F5B15865710A}"/>
              </a:ext>
            </a:extLst>
          </p:cNvPr>
          <p:cNvSpPr/>
          <p:nvPr/>
        </p:nvSpPr>
        <p:spPr>
          <a:xfrm>
            <a:off x="0" y="0"/>
            <a:ext cx="12192000" cy="126153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355600"/>
            <a:r>
              <a:rPr kumimoji="1" lang="en-US" altLang="ja-JP" sz="54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-</a:t>
            </a:r>
            <a:r>
              <a:rPr kumimoji="1" lang="ja-JP" altLang="en-US" sz="54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 ゲームロジック決定（全体）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79FA22AC-4679-050F-D9E5-D42070689398}"/>
              </a:ext>
            </a:extLst>
          </p:cNvPr>
          <p:cNvSpPr/>
          <p:nvPr/>
        </p:nvSpPr>
        <p:spPr>
          <a:xfrm>
            <a:off x="0" y="6112933"/>
            <a:ext cx="12192000" cy="74506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F88084DB-4028-CF49-4D9C-64CCAAE66E96}"/>
              </a:ext>
            </a:extLst>
          </p:cNvPr>
          <p:cNvSpPr/>
          <p:nvPr/>
        </p:nvSpPr>
        <p:spPr>
          <a:xfrm>
            <a:off x="694266" y="1811866"/>
            <a:ext cx="1676400" cy="74506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上下左右キー検出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ECC0FD77-CBBC-33E2-B4CA-009004ED023F}"/>
              </a:ext>
            </a:extLst>
          </p:cNvPr>
          <p:cNvSpPr/>
          <p:nvPr/>
        </p:nvSpPr>
        <p:spPr>
          <a:xfrm>
            <a:off x="3132666" y="1811865"/>
            <a:ext cx="1676400" cy="74506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タイル移動</a:t>
            </a: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4103D755-24BA-F939-5418-93863180CD99}"/>
              </a:ext>
            </a:extLst>
          </p:cNvPr>
          <p:cNvSpPr/>
          <p:nvPr/>
        </p:nvSpPr>
        <p:spPr>
          <a:xfrm>
            <a:off x="9524999" y="1811865"/>
            <a:ext cx="1845734" cy="74506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終了</a:t>
            </a: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84B6AEE4-D5CF-E04E-223D-AD555D618644}"/>
              </a:ext>
            </a:extLst>
          </p:cNvPr>
          <p:cNvSpPr/>
          <p:nvPr/>
        </p:nvSpPr>
        <p:spPr>
          <a:xfrm>
            <a:off x="5731932" y="2942166"/>
            <a:ext cx="1676400" cy="74506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タイル追加</a:t>
            </a: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A01E0D14-06E6-0A64-91D2-2E4862D40042}"/>
              </a:ext>
            </a:extLst>
          </p:cNvPr>
          <p:cNvSpPr/>
          <p:nvPr/>
        </p:nvSpPr>
        <p:spPr>
          <a:xfrm>
            <a:off x="9524999" y="2937931"/>
            <a:ext cx="1845734" cy="74506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ゲームクリア</a:t>
            </a: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1C89D8FE-A96F-B9CA-3738-FE0A663B7C34}"/>
              </a:ext>
            </a:extLst>
          </p:cNvPr>
          <p:cNvSpPr/>
          <p:nvPr/>
        </p:nvSpPr>
        <p:spPr>
          <a:xfrm>
            <a:off x="9524999" y="3968749"/>
            <a:ext cx="1845734" cy="74506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ゲームオーバー</a:t>
            </a:r>
          </a:p>
        </p:txBody>
      </p:sp>
      <p:cxnSp>
        <p:nvCxnSpPr>
          <p:cNvPr id="13" name="直線矢印コネクタ 12">
            <a:extLst>
              <a:ext uri="{FF2B5EF4-FFF2-40B4-BE49-F238E27FC236}">
                <a16:creationId xmlns:a16="http://schemas.microsoft.com/office/drawing/2014/main" id="{5AF1DAB8-9DA1-B08F-4FF0-7C5A0B40D97D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 flipV="1">
            <a:off x="2370666" y="2184399"/>
            <a:ext cx="76200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矢印コネクタ 15">
            <a:extLst>
              <a:ext uri="{FF2B5EF4-FFF2-40B4-BE49-F238E27FC236}">
                <a16:creationId xmlns:a16="http://schemas.microsoft.com/office/drawing/2014/main" id="{49BF5E86-82E9-6709-5BC7-6F93AFC193F2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4809066" y="2184399"/>
            <a:ext cx="47159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コネクタ: カギ線 18">
            <a:extLst>
              <a:ext uri="{FF2B5EF4-FFF2-40B4-BE49-F238E27FC236}">
                <a16:creationId xmlns:a16="http://schemas.microsoft.com/office/drawing/2014/main" id="{7E47E363-0A3D-81EC-8429-84B3CC4FBA7E}"/>
              </a:ext>
            </a:extLst>
          </p:cNvPr>
          <p:cNvCxnSpPr>
            <a:cxnSpLocks/>
            <a:stCxn id="7" idx="2"/>
            <a:endCxn id="9" idx="1"/>
          </p:cNvCxnSpPr>
          <p:nvPr/>
        </p:nvCxnSpPr>
        <p:spPr>
          <a:xfrm rot="16200000" flipH="1">
            <a:off x="4472515" y="2055283"/>
            <a:ext cx="757768" cy="176106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矢印コネクタ 22">
            <a:extLst>
              <a:ext uri="{FF2B5EF4-FFF2-40B4-BE49-F238E27FC236}">
                <a16:creationId xmlns:a16="http://schemas.microsoft.com/office/drawing/2014/main" id="{BEB80443-2BAA-48F7-65CD-995166F6E270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 flipV="1">
            <a:off x="7408332" y="3310465"/>
            <a:ext cx="2116667" cy="42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コネクタ: カギ線 25">
            <a:extLst>
              <a:ext uri="{FF2B5EF4-FFF2-40B4-BE49-F238E27FC236}">
                <a16:creationId xmlns:a16="http://schemas.microsoft.com/office/drawing/2014/main" id="{6FB55DC8-6DCF-B7D7-A120-2CE20795E983}"/>
              </a:ext>
            </a:extLst>
          </p:cNvPr>
          <p:cNvCxnSpPr>
            <a:cxnSpLocks/>
            <a:stCxn id="9" idx="2"/>
            <a:endCxn id="11" idx="1"/>
          </p:cNvCxnSpPr>
          <p:nvPr/>
        </p:nvCxnSpPr>
        <p:spPr>
          <a:xfrm rot="16200000" flipH="1">
            <a:off x="7720540" y="2536824"/>
            <a:ext cx="654050" cy="295486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0A08A5E5-6D26-1ED9-1F84-E2226D0F395C}"/>
              </a:ext>
            </a:extLst>
          </p:cNvPr>
          <p:cNvSpPr/>
          <p:nvPr/>
        </p:nvSpPr>
        <p:spPr>
          <a:xfrm>
            <a:off x="9524999" y="5040841"/>
            <a:ext cx="1845734" cy="74506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終了</a:t>
            </a:r>
          </a:p>
        </p:txBody>
      </p:sp>
      <p:cxnSp>
        <p:nvCxnSpPr>
          <p:cNvPr id="36" name="コネクタ: カギ線 35">
            <a:extLst>
              <a:ext uri="{FF2B5EF4-FFF2-40B4-BE49-F238E27FC236}">
                <a16:creationId xmlns:a16="http://schemas.microsoft.com/office/drawing/2014/main" id="{D071DA9E-D068-C0BE-EE80-B48F85BF807C}"/>
              </a:ext>
            </a:extLst>
          </p:cNvPr>
          <p:cNvCxnSpPr>
            <a:cxnSpLocks/>
            <a:stCxn id="9" idx="2"/>
            <a:endCxn id="29" idx="1"/>
          </p:cNvCxnSpPr>
          <p:nvPr/>
        </p:nvCxnSpPr>
        <p:spPr>
          <a:xfrm rot="16200000" flipH="1">
            <a:off x="7184494" y="3072870"/>
            <a:ext cx="1726142" cy="295486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02CBB5EE-294C-C55D-4D36-EC9C633B7AF4}"/>
              </a:ext>
            </a:extLst>
          </p:cNvPr>
          <p:cNvSpPr txBox="1"/>
          <p:nvPr/>
        </p:nvSpPr>
        <p:spPr>
          <a:xfrm>
            <a:off x="3555998" y="3358634"/>
            <a:ext cx="195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ボードに変化あり</a:t>
            </a:r>
          </a:p>
        </p:txBody>
      </p:sp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F3798FBF-D212-6292-088B-D545C4554DEF}"/>
              </a:ext>
            </a:extLst>
          </p:cNvPr>
          <p:cNvSpPr txBox="1"/>
          <p:nvPr/>
        </p:nvSpPr>
        <p:spPr>
          <a:xfrm>
            <a:off x="6155263" y="1815066"/>
            <a:ext cx="195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ボードに変化なし</a:t>
            </a:r>
          </a:p>
        </p:txBody>
      </p:sp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78651BC5-2E42-D207-944A-2B91A7D34B7C}"/>
              </a:ext>
            </a:extLst>
          </p:cNvPr>
          <p:cNvSpPr txBox="1"/>
          <p:nvPr/>
        </p:nvSpPr>
        <p:spPr>
          <a:xfrm>
            <a:off x="7598831" y="2965462"/>
            <a:ext cx="195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2048</a:t>
            </a: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タイル生成</a:t>
            </a:r>
          </a:p>
        </p:txBody>
      </p:sp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79B52722-5553-B33F-916A-B633E6B0448A}"/>
              </a:ext>
            </a:extLst>
          </p:cNvPr>
          <p:cNvSpPr txBox="1"/>
          <p:nvPr/>
        </p:nvSpPr>
        <p:spPr>
          <a:xfrm>
            <a:off x="7250818" y="3949584"/>
            <a:ext cx="195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タイル移動不可</a:t>
            </a:r>
          </a:p>
        </p:txBody>
      </p:sp>
    </p:spTree>
    <p:extLst>
      <p:ext uri="{BB962C8B-B14F-4D97-AF65-F5344CB8AC3E}">
        <p14:creationId xmlns:p14="http://schemas.microsoft.com/office/powerpoint/2010/main" val="5481839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254C7006-3021-A138-BD5F-F5B15865710A}"/>
              </a:ext>
            </a:extLst>
          </p:cNvPr>
          <p:cNvSpPr/>
          <p:nvPr/>
        </p:nvSpPr>
        <p:spPr>
          <a:xfrm>
            <a:off x="0" y="0"/>
            <a:ext cx="12192000" cy="126153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355600"/>
            <a:r>
              <a:rPr kumimoji="1" lang="en-US" altLang="ja-JP" sz="54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-</a:t>
            </a:r>
            <a:r>
              <a:rPr kumimoji="1" lang="ja-JP" altLang="en-US" sz="54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 ゲームロジック決定（タイル移動）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79FA22AC-4679-050F-D9E5-D42070689398}"/>
              </a:ext>
            </a:extLst>
          </p:cNvPr>
          <p:cNvSpPr/>
          <p:nvPr/>
        </p:nvSpPr>
        <p:spPr>
          <a:xfrm>
            <a:off x="0" y="6112933"/>
            <a:ext cx="12192000" cy="74506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8BD5F52C-4C3B-475B-F3C0-F3319863950B}"/>
              </a:ext>
            </a:extLst>
          </p:cNvPr>
          <p:cNvSpPr/>
          <p:nvPr/>
        </p:nvSpPr>
        <p:spPr>
          <a:xfrm>
            <a:off x="1091477" y="2119343"/>
            <a:ext cx="1638371" cy="16301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F7DCCB71-6716-6142-A06B-F89DF1CCB581}"/>
              </a:ext>
            </a:extLst>
          </p:cNvPr>
          <p:cNvSpPr/>
          <p:nvPr/>
        </p:nvSpPr>
        <p:spPr>
          <a:xfrm>
            <a:off x="1139501" y="2152047"/>
            <a:ext cx="365760" cy="3657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E1EA5CCE-CA1A-CBCC-6535-A01DE519A361}"/>
              </a:ext>
            </a:extLst>
          </p:cNvPr>
          <p:cNvSpPr/>
          <p:nvPr/>
        </p:nvSpPr>
        <p:spPr>
          <a:xfrm>
            <a:off x="1531811" y="2148057"/>
            <a:ext cx="365760" cy="3657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402EB7F5-82DB-B1C7-7825-51603CA00CC9}"/>
              </a:ext>
            </a:extLst>
          </p:cNvPr>
          <p:cNvSpPr/>
          <p:nvPr/>
        </p:nvSpPr>
        <p:spPr>
          <a:xfrm>
            <a:off x="1924121" y="2148057"/>
            <a:ext cx="365760" cy="3657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4</a:t>
            </a:r>
            <a:endParaRPr kumimoji="1" lang="ja-JP" altLang="en-US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4CED8A8B-61F6-459B-EFB3-7C4F87E1EA7E}"/>
              </a:ext>
            </a:extLst>
          </p:cNvPr>
          <p:cNvSpPr/>
          <p:nvPr/>
        </p:nvSpPr>
        <p:spPr>
          <a:xfrm>
            <a:off x="2316431" y="2148057"/>
            <a:ext cx="365760" cy="3657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2</a:t>
            </a:r>
            <a:endParaRPr kumimoji="1" lang="ja-JP" altLang="en-US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3635980C-A8E0-FF23-90B8-0E907FCCCE84}"/>
              </a:ext>
            </a:extLst>
          </p:cNvPr>
          <p:cNvSpPr/>
          <p:nvPr/>
        </p:nvSpPr>
        <p:spPr>
          <a:xfrm>
            <a:off x="1139501" y="2554312"/>
            <a:ext cx="365760" cy="3657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11DABF67-3FBD-8128-4661-B1960966EB77}"/>
              </a:ext>
            </a:extLst>
          </p:cNvPr>
          <p:cNvSpPr/>
          <p:nvPr/>
        </p:nvSpPr>
        <p:spPr>
          <a:xfrm>
            <a:off x="1531811" y="2550322"/>
            <a:ext cx="365760" cy="3657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561D62CF-A08B-8AB4-0A51-712CAEF2F1C0}"/>
              </a:ext>
            </a:extLst>
          </p:cNvPr>
          <p:cNvSpPr/>
          <p:nvPr/>
        </p:nvSpPr>
        <p:spPr>
          <a:xfrm>
            <a:off x="1924121" y="2550322"/>
            <a:ext cx="365760" cy="3657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F40CBDB7-D36D-C848-F2E6-FF499311CDE0}"/>
              </a:ext>
            </a:extLst>
          </p:cNvPr>
          <p:cNvSpPr/>
          <p:nvPr/>
        </p:nvSpPr>
        <p:spPr>
          <a:xfrm>
            <a:off x="2316431" y="2550322"/>
            <a:ext cx="365760" cy="3657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4</a:t>
            </a:r>
            <a:endParaRPr kumimoji="1" lang="ja-JP" altLang="en-US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382EB72F-B6C2-8B82-37CB-A86F9DEDE1A6}"/>
              </a:ext>
            </a:extLst>
          </p:cNvPr>
          <p:cNvSpPr/>
          <p:nvPr/>
        </p:nvSpPr>
        <p:spPr>
          <a:xfrm>
            <a:off x="1139501" y="2956577"/>
            <a:ext cx="365760" cy="3657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3D3AAF26-B4F9-2B83-C1FF-5A377F17D765}"/>
              </a:ext>
            </a:extLst>
          </p:cNvPr>
          <p:cNvSpPr/>
          <p:nvPr/>
        </p:nvSpPr>
        <p:spPr>
          <a:xfrm>
            <a:off x="1531811" y="2952587"/>
            <a:ext cx="365760" cy="36576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16</a:t>
            </a:r>
            <a:endParaRPr kumimoji="1" lang="ja-JP" altLang="en-US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D537A774-EACF-99CA-BACF-712452280D51}"/>
              </a:ext>
            </a:extLst>
          </p:cNvPr>
          <p:cNvSpPr/>
          <p:nvPr/>
        </p:nvSpPr>
        <p:spPr>
          <a:xfrm>
            <a:off x="1924121" y="2952587"/>
            <a:ext cx="365760" cy="36576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8</a:t>
            </a:r>
            <a:endParaRPr kumimoji="1" lang="ja-JP" altLang="en-US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B496AD2C-5CEC-707C-426B-E3B5E9988CF2}"/>
              </a:ext>
            </a:extLst>
          </p:cNvPr>
          <p:cNvSpPr/>
          <p:nvPr/>
        </p:nvSpPr>
        <p:spPr>
          <a:xfrm>
            <a:off x="2316431" y="2952587"/>
            <a:ext cx="365760" cy="3657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2</a:t>
            </a:r>
            <a:endParaRPr kumimoji="1" lang="ja-JP" altLang="en-US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F86B2489-E9DB-1C4F-5E36-3B0F9B2CE0A6}"/>
              </a:ext>
            </a:extLst>
          </p:cNvPr>
          <p:cNvSpPr/>
          <p:nvPr/>
        </p:nvSpPr>
        <p:spPr>
          <a:xfrm>
            <a:off x="1139501" y="3358842"/>
            <a:ext cx="365760" cy="3657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2</a:t>
            </a:r>
            <a:endParaRPr kumimoji="1" lang="ja-JP" altLang="en-US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CB3C8EDE-6093-4AC6-EC80-4868034992BA}"/>
              </a:ext>
            </a:extLst>
          </p:cNvPr>
          <p:cNvSpPr/>
          <p:nvPr/>
        </p:nvSpPr>
        <p:spPr>
          <a:xfrm>
            <a:off x="1531811" y="3354852"/>
            <a:ext cx="365760" cy="36576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16</a:t>
            </a:r>
            <a:endParaRPr kumimoji="1" lang="ja-JP" altLang="en-US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09ED89D6-FF1A-874C-14C5-64895832CD42}"/>
              </a:ext>
            </a:extLst>
          </p:cNvPr>
          <p:cNvSpPr/>
          <p:nvPr/>
        </p:nvSpPr>
        <p:spPr>
          <a:xfrm>
            <a:off x="1924121" y="3354852"/>
            <a:ext cx="365760" cy="36576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64</a:t>
            </a:r>
            <a:endParaRPr kumimoji="1" lang="ja-JP" altLang="en-US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32" name="正方形/長方形 31">
            <a:extLst>
              <a:ext uri="{FF2B5EF4-FFF2-40B4-BE49-F238E27FC236}">
                <a16:creationId xmlns:a16="http://schemas.microsoft.com/office/drawing/2014/main" id="{C4A3C32E-6AB7-CB1B-570E-0313F3394B08}"/>
              </a:ext>
            </a:extLst>
          </p:cNvPr>
          <p:cNvSpPr/>
          <p:nvPr/>
        </p:nvSpPr>
        <p:spPr>
          <a:xfrm>
            <a:off x="2316431" y="3354852"/>
            <a:ext cx="365760" cy="36576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ja-JP" kern="0" spc="-1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128</a:t>
            </a:r>
            <a:endParaRPr kumimoji="1" lang="ja-JP" altLang="en-US" kern="0" spc="-100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35" name="正方形/長方形 34">
            <a:extLst>
              <a:ext uri="{FF2B5EF4-FFF2-40B4-BE49-F238E27FC236}">
                <a16:creationId xmlns:a16="http://schemas.microsoft.com/office/drawing/2014/main" id="{8E9577C4-F159-764E-0678-10567C386416}"/>
              </a:ext>
            </a:extLst>
          </p:cNvPr>
          <p:cNvSpPr/>
          <p:nvPr/>
        </p:nvSpPr>
        <p:spPr>
          <a:xfrm>
            <a:off x="4506348" y="2119343"/>
            <a:ext cx="1638371" cy="16301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36">
            <a:extLst>
              <a:ext uri="{FF2B5EF4-FFF2-40B4-BE49-F238E27FC236}">
                <a16:creationId xmlns:a16="http://schemas.microsoft.com/office/drawing/2014/main" id="{88FA956F-E3E7-D845-D3AC-8F4B4AF770A9}"/>
              </a:ext>
            </a:extLst>
          </p:cNvPr>
          <p:cNvSpPr/>
          <p:nvPr/>
        </p:nvSpPr>
        <p:spPr>
          <a:xfrm>
            <a:off x="4554372" y="2152047"/>
            <a:ext cx="365760" cy="3657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38">
            <a:extLst>
              <a:ext uri="{FF2B5EF4-FFF2-40B4-BE49-F238E27FC236}">
                <a16:creationId xmlns:a16="http://schemas.microsoft.com/office/drawing/2014/main" id="{CA98937D-C8B7-10CA-CCFB-1CF8E32527A4}"/>
              </a:ext>
            </a:extLst>
          </p:cNvPr>
          <p:cNvSpPr/>
          <p:nvPr/>
        </p:nvSpPr>
        <p:spPr>
          <a:xfrm>
            <a:off x="4946682" y="2148057"/>
            <a:ext cx="365760" cy="3657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正方形/長方形 43">
            <a:extLst>
              <a:ext uri="{FF2B5EF4-FFF2-40B4-BE49-F238E27FC236}">
                <a16:creationId xmlns:a16="http://schemas.microsoft.com/office/drawing/2014/main" id="{A2886CAD-715C-8094-00FA-D582E5BD95F8}"/>
              </a:ext>
            </a:extLst>
          </p:cNvPr>
          <p:cNvSpPr/>
          <p:nvPr/>
        </p:nvSpPr>
        <p:spPr>
          <a:xfrm>
            <a:off x="5731302" y="2148057"/>
            <a:ext cx="365760" cy="3657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2</a:t>
            </a:r>
            <a:endParaRPr kumimoji="1" lang="ja-JP" altLang="en-US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45" name="正方形/長方形 44">
            <a:extLst>
              <a:ext uri="{FF2B5EF4-FFF2-40B4-BE49-F238E27FC236}">
                <a16:creationId xmlns:a16="http://schemas.microsoft.com/office/drawing/2014/main" id="{BF827D20-CF8C-EB0E-117B-B766B707C72A}"/>
              </a:ext>
            </a:extLst>
          </p:cNvPr>
          <p:cNvSpPr/>
          <p:nvPr/>
        </p:nvSpPr>
        <p:spPr>
          <a:xfrm>
            <a:off x="4554372" y="2554312"/>
            <a:ext cx="365760" cy="3657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正方形/長方形 45">
            <a:extLst>
              <a:ext uri="{FF2B5EF4-FFF2-40B4-BE49-F238E27FC236}">
                <a16:creationId xmlns:a16="http://schemas.microsoft.com/office/drawing/2014/main" id="{563E90E9-5461-A4E1-F3B6-648DF75AFABA}"/>
              </a:ext>
            </a:extLst>
          </p:cNvPr>
          <p:cNvSpPr/>
          <p:nvPr/>
        </p:nvSpPr>
        <p:spPr>
          <a:xfrm>
            <a:off x="4946682" y="2550322"/>
            <a:ext cx="365760" cy="3657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正方形/長方形 47">
            <a:extLst>
              <a:ext uri="{FF2B5EF4-FFF2-40B4-BE49-F238E27FC236}">
                <a16:creationId xmlns:a16="http://schemas.microsoft.com/office/drawing/2014/main" id="{2F630F27-EC17-2FDF-3667-3408A9E0C29F}"/>
              </a:ext>
            </a:extLst>
          </p:cNvPr>
          <p:cNvSpPr/>
          <p:nvPr/>
        </p:nvSpPr>
        <p:spPr>
          <a:xfrm>
            <a:off x="5731302" y="2550322"/>
            <a:ext cx="365760" cy="3657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4</a:t>
            </a:r>
            <a:endParaRPr kumimoji="1" lang="ja-JP" altLang="en-US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49" name="正方形/長方形 48">
            <a:extLst>
              <a:ext uri="{FF2B5EF4-FFF2-40B4-BE49-F238E27FC236}">
                <a16:creationId xmlns:a16="http://schemas.microsoft.com/office/drawing/2014/main" id="{9F714C6E-E6E8-885C-1ED7-9325A170D4E3}"/>
              </a:ext>
            </a:extLst>
          </p:cNvPr>
          <p:cNvSpPr/>
          <p:nvPr/>
        </p:nvSpPr>
        <p:spPr>
          <a:xfrm>
            <a:off x="4554372" y="2956577"/>
            <a:ext cx="365760" cy="3657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正方形/長方形 49">
            <a:extLst>
              <a:ext uri="{FF2B5EF4-FFF2-40B4-BE49-F238E27FC236}">
                <a16:creationId xmlns:a16="http://schemas.microsoft.com/office/drawing/2014/main" id="{EC91B571-AE05-7015-DCB3-EA2C14AD4066}"/>
              </a:ext>
            </a:extLst>
          </p:cNvPr>
          <p:cNvSpPr/>
          <p:nvPr/>
        </p:nvSpPr>
        <p:spPr>
          <a:xfrm>
            <a:off x="4946682" y="2952587"/>
            <a:ext cx="365760" cy="3657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kumimoji="1" lang="ja-JP" altLang="en-US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51" name="正方形/長方形 50">
            <a:extLst>
              <a:ext uri="{FF2B5EF4-FFF2-40B4-BE49-F238E27FC236}">
                <a16:creationId xmlns:a16="http://schemas.microsoft.com/office/drawing/2014/main" id="{1DC61576-CE55-6489-0A5E-0D95E06C4DBB}"/>
              </a:ext>
            </a:extLst>
          </p:cNvPr>
          <p:cNvSpPr/>
          <p:nvPr/>
        </p:nvSpPr>
        <p:spPr>
          <a:xfrm>
            <a:off x="5338992" y="2952587"/>
            <a:ext cx="365760" cy="36576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8</a:t>
            </a:r>
            <a:endParaRPr kumimoji="1" lang="ja-JP" altLang="en-US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52" name="正方形/長方形 51">
            <a:extLst>
              <a:ext uri="{FF2B5EF4-FFF2-40B4-BE49-F238E27FC236}">
                <a16:creationId xmlns:a16="http://schemas.microsoft.com/office/drawing/2014/main" id="{9E968C51-25E7-C49B-2565-C190AA1682C6}"/>
              </a:ext>
            </a:extLst>
          </p:cNvPr>
          <p:cNvSpPr/>
          <p:nvPr/>
        </p:nvSpPr>
        <p:spPr>
          <a:xfrm>
            <a:off x="5731302" y="2952587"/>
            <a:ext cx="365760" cy="3657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2</a:t>
            </a:r>
            <a:endParaRPr kumimoji="1" lang="ja-JP" altLang="en-US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53" name="正方形/長方形 52">
            <a:extLst>
              <a:ext uri="{FF2B5EF4-FFF2-40B4-BE49-F238E27FC236}">
                <a16:creationId xmlns:a16="http://schemas.microsoft.com/office/drawing/2014/main" id="{0EF2C362-F944-5247-F732-C89D85CE7610}"/>
              </a:ext>
            </a:extLst>
          </p:cNvPr>
          <p:cNvSpPr/>
          <p:nvPr/>
        </p:nvSpPr>
        <p:spPr>
          <a:xfrm>
            <a:off x="4554372" y="3358842"/>
            <a:ext cx="365760" cy="3657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2</a:t>
            </a:r>
            <a:endParaRPr kumimoji="1" lang="ja-JP" altLang="en-US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54" name="正方形/長方形 53">
            <a:extLst>
              <a:ext uri="{FF2B5EF4-FFF2-40B4-BE49-F238E27FC236}">
                <a16:creationId xmlns:a16="http://schemas.microsoft.com/office/drawing/2014/main" id="{630EA5F5-CF67-B13C-18AE-F450E9B31E02}"/>
              </a:ext>
            </a:extLst>
          </p:cNvPr>
          <p:cNvSpPr/>
          <p:nvPr/>
        </p:nvSpPr>
        <p:spPr>
          <a:xfrm>
            <a:off x="4946682" y="3354852"/>
            <a:ext cx="365760" cy="36576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32</a:t>
            </a:r>
            <a:endParaRPr kumimoji="1" lang="ja-JP" altLang="en-US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55" name="正方形/長方形 54">
            <a:extLst>
              <a:ext uri="{FF2B5EF4-FFF2-40B4-BE49-F238E27FC236}">
                <a16:creationId xmlns:a16="http://schemas.microsoft.com/office/drawing/2014/main" id="{DF2AC6A5-B104-7A09-BF87-D4CADDCEE8D3}"/>
              </a:ext>
            </a:extLst>
          </p:cNvPr>
          <p:cNvSpPr/>
          <p:nvPr/>
        </p:nvSpPr>
        <p:spPr>
          <a:xfrm>
            <a:off x="5338992" y="3354852"/>
            <a:ext cx="365760" cy="36576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64</a:t>
            </a:r>
            <a:endParaRPr kumimoji="1" lang="ja-JP" altLang="en-US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56" name="正方形/長方形 55">
            <a:extLst>
              <a:ext uri="{FF2B5EF4-FFF2-40B4-BE49-F238E27FC236}">
                <a16:creationId xmlns:a16="http://schemas.microsoft.com/office/drawing/2014/main" id="{F27F4ABC-AE34-15B3-AFDF-D01D6D88A80B}"/>
              </a:ext>
            </a:extLst>
          </p:cNvPr>
          <p:cNvSpPr/>
          <p:nvPr/>
        </p:nvSpPr>
        <p:spPr>
          <a:xfrm>
            <a:off x="5731302" y="3354852"/>
            <a:ext cx="365760" cy="36576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ja-JP" kern="0" spc="-1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128</a:t>
            </a:r>
            <a:endParaRPr kumimoji="1" lang="ja-JP" altLang="en-US" kern="0" spc="-100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57" name="テキスト ボックス 56">
            <a:extLst>
              <a:ext uri="{FF2B5EF4-FFF2-40B4-BE49-F238E27FC236}">
                <a16:creationId xmlns:a16="http://schemas.microsoft.com/office/drawing/2014/main" id="{6386D739-D24E-4BCA-D9DA-FE5411EC8366}"/>
              </a:ext>
            </a:extLst>
          </p:cNvPr>
          <p:cNvSpPr txBox="1"/>
          <p:nvPr/>
        </p:nvSpPr>
        <p:spPr>
          <a:xfrm>
            <a:off x="372535" y="1537646"/>
            <a:ext cx="9905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タイル移動の例 </a:t>
            </a:r>
            <a: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(</a:t>
            </a: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下ボタン</a:t>
            </a:r>
            <a: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)</a:t>
            </a:r>
          </a:p>
        </p:txBody>
      </p:sp>
      <p:sp>
        <p:nvSpPr>
          <p:cNvPr id="58" name="正方形/長方形 57">
            <a:extLst>
              <a:ext uri="{FF2B5EF4-FFF2-40B4-BE49-F238E27FC236}">
                <a16:creationId xmlns:a16="http://schemas.microsoft.com/office/drawing/2014/main" id="{35EAE5BA-569A-C879-1DBB-457BF5FBCD5C}"/>
              </a:ext>
            </a:extLst>
          </p:cNvPr>
          <p:cNvSpPr/>
          <p:nvPr/>
        </p:nvSpPr>
        <p:spPr>
          <a:xfrm>
            <a:off x="5338992" y="2557914"/>
            <a:ext cx="365760" cy="3657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4</a:t>
            </a:r>
            <a:endParaRPr kumimoji="1" lang="ja-JP" altLang="en-US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59" name="正方形/長方形 58">
            <a:extLst>
              <a:ext uri="{FF2B5EF4-FFF2-40B4-BE49-F238E27FC236}">
                <a16:creationId xmlns:a16="http://schemas.microsoft.com/office/drawing/2014/main" id="{813956C1-6541-1091-88EA-88D9DCB458C1}"/>
              </a:ext>
            </a:extLst>
          </p:cNvPr>
          <p:cNvSpPr/>
          <p:nvPr/>
        </p:nvSpPr>
        <p:spPr>
          <a:xfrm>
            <a:off x="5343984" y="2148057"/>
            <a:ext cx="365760" cy="3657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テキスト ボックス 59">
            <a:extLst>
              <a:ext uri="{FF2B5EF4-FFF2-40B4-BE49-F238E27FC236}">
                <a16:creationId xmlns:a16="http://schemas.microsoft.com/office/drawing/2014/main" id="{C62F27C3-D476-2C0F-8186-6295D7A12FE4}"/>
              </a:ext>
            </a:extLst>
          </p:cNvPr>
          <p:cNvSpPr txBox="1"/>
          <p:nvPr/>
        </p:nvSpPr>
        <p:spPr>
          <a:xfrm>
            <a:off x="385993" y="4071095"/>
            <a:ext cx="99059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ChatGPT</a:t>
            </a: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への命令として不適な例</a:t>
            </a:r>
            <a:b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</a:b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・ 上下左右キーを押したら、押した方向にタイルを寄せ、同じ数字が隣接したら結合し、その数字の</a:t>
            </a:r>
            <a: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2</a:t>
            </a: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倍の数になる　　→　　結合する順番が指定されていない、結合の後にタイルを寄せていない</a:t>
            </a:r>
            <a:endParaRPr kumimoji="1" lang="en-US" altLang="ja-JP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61" name="矢印: 右 60">
            <a:extLst>
              <a:ext uri="{FF2B5EF4-FFF2-40B4-BE49-F238E27FC236}">
                <a16:creationId xmlns:a16="http://schemas.microsoft.com/office/drawing/2014/main" id="{9A7F0141-6861-C327-CB8C-110B15752FCB}"/>
              </a:ext>
            </a:extLst>
          </p:cNvPr>
          <p:cNvSpPr/>
          <p:nvPr/>
        </p:nvSpPr>
        <p:spPr>
          <a:xfrm>
            <a:off x="3092215" y="2767921"/>
            <a:ext cx="1163712" cy="36933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952350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254C7006-3021-A138-BD5F-F5B15865710A}"/>
              </a:ext>
            </a:extLst>
          </p:cNvPr>
          <p:cNvSpPr/>
          <p:nvPr/>
        </p:nvSpPr>
        <p:spPr>
          <a:xfrm>
            <a:off x="0" y="0"/>
            <a:ext cx="12192000" cy="126153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355600"/>
            <a:r>
              <a:rPr kumimoji="1" lang="en-US" altLang="ja-JP" sz="54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-</a:t>
            </a:r>
            <a:r>
              <a:rPr kumimoji="1" lang="ja-JP" altLang="en-US" sz="54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 ゲームロジック決定（タイル移動）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79FA22AC-4679-050F-D9E5-D42070689398}"/>
              </a:ext>
            </a:extLst>
          </p:cNvPr>
          <p:cNvSpPr/>
          <p:nvPr/>
        </p:nvSpPr>
        <p:spPr>
          <a:xfrm>
            <a:off x="0" y="6112933"/>
            <a:ext cx="12192000" cy="74506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8BD5F52C-4C3B-475B-F3C0-F3319863950B}"/>
              </a:ext>
            </a:extLst>
          </p:cNvPr>
          <p:cNvSpPr/>
          <p:nvPr/>
        </p:nvSpPr>
        <p:spPr>
          <a:xfrm>
            <a:off x="2175210" y="3233151"/>
            <a:ext cx="1638371" cy="16301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F7DCCB71-6716-6142-A06B-F89DF1CCB581}"/>
              </a:ext>
            </a:extLst>
          </p:cNvPr>
          <p:cNvSpPr/>
          <p:nvPr/>
        </p:nvSpPr>
        <p:spPr>
          <a:xfrm>
            <a:off x="2223234" y="3265855"/>
            <a:ext cx="365760" cy="3657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402EB7F5-82DB-B1C7-7825-51603CA00CC9}"/>
              </a:ext>
            </a:extLst>
          </p:cNvPr>
          <p:cNvSpPr/>
          <p:nvPr/>
        </p:nvSpPr>
        <p:spPr>
          <a:xfrm>
            <a:off x="3007854" y="3261865"/>
            <a:ext cx="365760" cy="3657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4</a:t>
            </a:r>
            <a:endParaRPr kumimoji="1" lang="ja-JP" altLang="en-US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4CED8A8B-61F6-459B-EFB3-7C4F87E1EA7E}"/>
              </a:ext>
            </a:extLst>
          </p:cNvPr>
          <p:cNvSpPr/>
          <p:nvPr/>
        </p:nvSpPr>
        <p:spPr>
          <a:xfrm>
            <a:off x="3400164" y="3261865"/>
            <a:ext cx="365760" cy="3657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2</a:t>
            </a:r>
            <a:endParaRPr kumimoji="1" lang="ja-JP" altLang="en-US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3635980C-A8E0-FF23-90B8-0E907FCCCE84}"/>
              </a:ext>
            </a:extLst>
          </p:cNvPr>
          <p:cNvSpPr/>
          <p:nvPr/>
        </p:nvSpPr>
        <p:spPr>
          <a:xfrm>
            <a:off x="2223234" y="3668120"/>
            <a:ext cx="365760" cy="3657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11DABF67-3FBD-8128-4661-B1960966EB77}"/>
              </a:ext>
            </a:extLst>
          </p:cNvPr>
          <p:cNvSpPr/>
          <p:nvPr/>
        </p:nvSpPr>
        <p:spPr>
          <a:xfrm>
            <a:off x="2615544" y="3664130"/>
            <a:ext cx="365760" cy="3657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561D62CF-A08B-8AB4-0A51-712CAEF2F1C0}"/>
              </a:ext>
            </a:extLst>
          </p:cNvPr>
          <p:cNvSpPr/>
          <p:nvPr/>
        </p:nvSpPr>
        <p:spPr>
          <a:xfrm>
            <a:off x="3007854" y="3664130"/>
            <a:ext cx="365760" cy="3657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382EB72F-B6C2-8B82-37CB-A86F9DEDE1A6}"/>
              </a:ext>
            </a:extLst>
          </p:cNvPr>
          <p:cNvSpPr/>
          <p:nvPr/>
        </p:nvSpPr>
        <p:spPr>
          <a:xfrm>
            <a:off x="2223234" y="4070385"/>
            <a:ext cx="365760" cy="3657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3D3AAF26-B4F9-2B83-C1FF-5A377F17D765}"/>
              </a:ext>
            </a:extLst>
          </p:cNvPr>
          <p:cNvSpPr/>
          <p:nvPr/>
        </p:nvSpPr>
        <p:spPr>
          <a:xfrm>
            <a:off x="2615544" y="4066395"/>
            <a:ext cx="365760" cy="36576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16</a:t>
            </a:r>
            <a:endParaRPr kumimoji="1" lang="ja-JP" altLang="en-US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D537A774-EACF-99CA-BACF-712452280D51}"/>
              </a:ext>
            </a:extLst>
          </p:cNvPr>
          <p:cNvSpPr/>
          <p:nvPr/>
        </p:nvSpPr>
        <p:spPr>
          <a:xfrm>
            <a:off x="3007854" y="4066395"/>
            <a:ext cx="365760" cy="36576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8</a:t>
            </a:r>
            <a:endParaRPr kumimoji="1" lang="ja-JP" altLang="en-US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B496AD2C-5CEC-707C-426B-E3B5E9988CF2}"/>
              </a:ext>
            </a:extLst>
          </p:cNvPr>
          <p:cNvSpPr/>
          <p:nvPr/>
        </p:nvSpPr>
        <p:spPr>
          <a:xfrm>
            <a:off x="3400164" y="4066395"/>
            <a:ext cx="365760" cy="3657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2</a:t>
            </a:r>
            <a:endParaRPr kumimoji="1" lang="ja-JP" altLang="en-US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F86B2489-E9DB-1C4F-5E36-3B0F9B2CE0A6}"/>
              </a:ext>
            </a:extLst>
          </p:cNvPr>
          <p:cNvSpPr/>
          <p:nvPr/>
        </p:nvSpPr>
        <p:spPr>
          <a:xfrm>
            <a:off x="2223234" y="4472650"/>
            <a:ext cx="365760" cy="3657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2</a:t>
            </a:r>
            <a:endParaRPr kumimoji="1" lang="ja-JP" altLang="en-US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CB3C8EDE-6093-4AC6-EC80-4868034992BA}"/>
              </a:ext>
            </a:extLst>
          </p:cNvPr>
          <p:cNvSpPr/>
          <p:nvPr/>
        </p:nvSpPr>
        <p:spPr>
          <a:xfrm>
            <a:off x="2615544" y="4468660"/>
            <a:ext cx="365760" cy="36576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16</a:t>
            </a:r>
            <a:endParaRPr kumimoji="1" lang="ja-JP" altLang="en-US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09ED89D6-FF1A-874C-14C5-64895832CD42}"/>
              </a:ext>
            </a:extLst>
          </p:cNvPr>
          <p:cNvSpPr/>
          <p:nvPr/>
        </p:nvSpPr>
        <p:spPr>
          <a:xfrm>
            <a:off x="3007854" y="4468660"/>
            <a:ext cx="365760" cy="36576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64</a:t>
            </a:r>
            <a:endParaRPr kumimoji="1" lang="ja-JP" altLang="en-US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35" name="正方形/長方形 34">
            <a:extLst>
              <a:ext uri="{FF2B5EF4-FFF2-40B4-BE49-F238E27FC236}">
                <a16:creationId xmlns:a16="http://schemas.microsoft.com/office/drawing/2014/main" id="{8E9577C4-F159-764E-0678-10567C386416}"/>
              </a:ext>
            </a:extLst>
          </p:cNvPr>
          <p:cNvSpPr/>
          <p:nvPr/>
        </p:nvSpPr>
        <p:spPr>
          <a:xfrm>
            <a:off x="5971082" y="3220056"/>
            <a:ext cx="1638371" cy="16301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36">
            <a:extLst>
              <a:ext uri="{FF2B5EF4-FFF2-40B4-BE49-F238E27FC236}">
                <a16:creationId xmlns:a16="http://schemas.microsoft.com/office/drawing/2014/main" id="{88FA956F-E3E7-D845-D3AC-8F4B4AF770A9}"/>
              </a:ext>
            </a:extLst>
          </p:cNvPr>
          <p:cNvSpPr/>
          <p:nvPr/>
        </p:nvSpPr>
        <p:spPr>
          <a:xfrm>
            <a:off x="6019106" y="3252760"/>
            <a:ext cx="365760" cy="3657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38">
            <a:extLst>
              <a:ext uri="{FF2B5EF4-FFF2-40B4-BE49-F238E27FC236}">
                <a16:creationId xmlns:a16="http://schemas.microsoft.com/office/drawing/2014/main" id="{CA98937D-C8B7-10CA-CCFB-1CF8E32527A4}"/>
              </a:ext>
            </a:extLst>
          </p:cNvPr>
          <p:cNvSpPr/>
          <p:nvPr/>
        </p:nvSpPr>
        <p:spPr>
          <a:xfrm>
            <a:off x="6411416" y="3248770"/>
            <a:ext cx="365760" cy="3657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正方形/長方形 44">
            <a:extLst>
              <a:ext uri="{FF2B5EF4-FFF2-40B4-BE49-F238E27FC236}">
                <a16:creationId xmlns:a16="http://schemas.microsoft.com/office/drawing/2014/main" id="{BF827D20-CF8C-EB0E-117B-B766B707C72A}"/>
              </a:ext>
            </a:extLst>
          </p:cNvPr>
          <p:cNvSpPr/>
          <p:nvPr/>
        </p:nvSpPr>
        <p:spPr>
          <a:xfrm>
            <a:off x="6019106" y="3655025"/>
            <a:ext cx="365760" cy="3657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正方形/長方形 45">
            <a:extLst>
              <a:ext uri="{FF2B5EF4-FFF2-40B4-BE49-F238E27FC236}">
                <a16:creationId xmlns:a16="http://schemas.microsoft.com/office/drawing/2014/main" id="{563E90E9-5461-A4E1-F3B6-648DF75AFABA}"/>
              </a:ext>
            </a:extLst>
          </p:cNvPr>
          <p:cNvSpPr/>
          <p:nvPr/>
        </p:nvSpPr>
        <p:spPr>
          <a:xfrm>
            <a:off x="6411416" y="4046997"/>
            <a:ext cx="365760" cy="3657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正方形/長方形 47">
            <a:extLst>
              <a:ext uri="{FF2B5EF4-FFF2-40B4-BE49-F238E27FC236}">
                <a16:creationId xmlns:a16="http://schemas.microsoft.com/office/drawing/2014/main" id="{2F630F27-EC17-2FDF-3667-3408A9E0C29F}"/>
              </a:ext>
            </a:extLst>
          </p:cNvPr>
          <p:cNvSpPr/>
          <p:nvPr/>
        </p:nvSpPr>
        <p:spPr>
          <a:xfrm>
            <a:off x="7196036" y="3651035"/>
            <a:ext cx="365760" cy="3657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4</a:t>
            </a:r>
            <a:endParaRPr kumimoji="1" lang="ja-JP" altLang="en-US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49" name="正方形/長方形 48">
            <a:extLst>
              <a:ext uri="{FF2B5EF4-FFF2-40B4-BE49-F238E27FC236}">
                <a16:creationId xmlns:a16="http://schemas.microsoft.com/office/drawing/2014/main" id="{9F714C6E-E6E8-885C-1ED7-9325A170D4E3}"/>
              </a:ext>
            </a:extLst>
          </p:cNvPr>
          <p:cNvSpPr/>
          <p:nvPr/>
        </p:nvSpPr>
        <p:spPr>
          <a:xfrm>
            <a:off x="6019106" y="4057290"/>
            <a:ext cx="365760" cy="3657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正方形/長方形 50">
            <a:extLst>
              <a:ext uri="{FF2B5EF4-FFF2-40B4-BE49-F238E27FC236}">
                <a16:creationId xmlns:a16="http://schemas.microsoft.com/office/drawing/2014/main" id="{1DC61576-CE55-6489-0A5E-0D95E06C4DBB}"/>
              </a:ext>
            </a:extLst>
          </p:cNvPr>
          <p:cNvSpPr/>
          <p:nvPr/>
        </p:nvSpPr>
        <p:spPr>
          <a:xfrm>
            <a:off x="6803726" y="4053300"/>
            <a:ext cx="365760" cy="36576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8</a:t>
            </a:r>
            <a:endParaRPr kumimoji="1" lang="ja-JP" altLang="en-US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52" name="正方形/長方形 51">
            <a:extLst>
              <a:ext uri="{FF2B5EF4-FFF2-40B4-BE49-F238E27FC236}">
                <a16:creationId xmlns:a16="http://schemas.microsoft.com/office/drawing/2014/main" id="{9E968C51-25E7-C49B-2565-C190AA1682C6}"/>
              </a:ext>
            </a:extLst>
          </p:cNvPr>
          <p:cNvSpPr/>
          <p:nvPr/>
        </p:nvSpPr>
        <p:spPr>
          <a:xfrm>
            <a:off x="7196036" y="4053300"/>
            <a:ext cx="365760" cy="3657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2</a:t>
            </a:r>
            <a:endParaRPr kumimoji="1" lang="ja-JP" altLang="en-US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53" name="正方形/長方形 52">
            <a:extLst>
              <a:ext uri="{FF2B5EF4-FFF2-40B4-BE49-F238E27FC236}">
                <a16:creationId xmlns:a16="http://schemas.microsoft.com/office/drawing/2014/main" id="{0EF2C362-F944-5247-F732-C89D85CE7610}"/>
              </a:ext>
            </a:extLst>
          </p:cNvPr>
          <p:cNvSpPr/>
          <p:nvPr/>
        </p:nvSpPr>
        <p:spPr>
          <a:xfrm>
            <a:off x="6019106" y="4459555"/>
            <a:ext cx="365760" cy="3657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2</a:t>
            </a:r>
            <a:endParaRPr kumimoji="1" lang="ja-JP" altLang="en-US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54" name="正方形/長方形 53">
            <a:extLst>
              <a:ext uri="{FF2B5EF4-FFF2-40B4-BE49-F238E27FC236}">
                <a16:creationId xmlns:a16="http://schemas.microsoft.com/office/drawing/2014/main" id="{630EA5F5-CF67-B13C-18AE-F450E9B31E02}"/>
              </a:ext>
            </a:extLst>
          </p:cNvPr>
          <p:cNvSpPr/>
          <p:nvPr/>
        </p:nvSpPr>
        <p:spPr>
          <a:xfrm>
            <a:off x="6411416" y="4455565"/>
            <a:ext cx="365760" cy="36576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32</a:t>
            </a:r>
            <a:endParaRPr kumimoji="1" lang="ja-JP" altLang="en-US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55" name="正方形/長方形 54">
            <a:extLst>
              <a:ext uri="{FF2B5EF4-FFF2-40B4-BE49-F238E27FC236}">
                <a16:creationId xmlns:a16="http://schemas.microsoft.com/office/drawing/2014/main" id="{DF2AC6A5-B104-7A09-BF87-D4CADDCEE8D3}"/>
              </a:ext>
            </a:extLst>
          </p:cNvPr>
          <p:cNvSpPr/>
          <p:nvPr/>
        </p:nvSpPr>
        <p:spPr>
          <a:xfrm>
            <a:off x="6803726" y="4455565"/>
            <a:ext cx="365760" cy="36576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64</a:t>
            </a:r>
            <a:endParaRPr kumimoji="1" lang="ja-JP" altLang="en-US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58" name="正方形/長方形 57">
            <a:extLst>
              <a:ext uri="{FF2B5EF4-FFF2-40B4-BE49-F238E27FC236}">
                <a16:creationId xmlns:a16="http://schemas.microsoft.com/office/drawing/2014/main" id="{35EAE5BA-569A-C879-1DBB-457BF5FBCD5C}"/>
              </a:ext>
            </a:extLst>
          </p:cNvPr>
          <p:cNvSpPr/>
          <p:nvPr/>
        </p:nvSpPr>
        <p:spPr>
          <a:xfrm>
            <a:off x="6803726" y="3658627"/>
            <a:ext cx="365760" cy="3657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4</a:t>
            </a:r>
            <a:endParaRPr kumimoji="1" lang="ja-JP" altLang="en-US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59" name="正方形/長方形 58">
            <a:extLst>
              <a:ext uri="{FF2B5EF4-FFF2-40B4-BE49-F238E27FC236}">
                <a16:creationId xmlns:a16="http://schemas.microsoft.com/office/drawing/2014/main" id="{813956C1-6541-1091-88EA-88D9DCB458C1}"/>
              </a:ext>
            </a:extLst>
          </p:cNvPr>
          <p:cNvSpPr/>
          <p:nvPr/>
        </p:nvSpPr>
        <p:spPr>
          <a:xfrm>
            <a:off x="6808718" y="3248770"/>
            <a:ext cx="365760" cy="3657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テキスト ボックス 59">
            <a:extLst>
              <a:ext uri="{FF2B5EF4-FFF2-40B4-BE49-F238E27FC236}">
                <a16:creationId xmlns:a16="http://schemas.microsoft.com/office/drawing/2014/main" id="{C62F27C3-D476-2C0F-8186-6295D7A12FE4}"/>
              </a:ext>
            </a:extLst>
          </p:cNvPr>
          <p:cNvSpPr txBox="1"/>
          <p:nvPr/>
        </p:nvSpPr>
        <p:spPr>
          <a:xfrm>
            <a:off x="426916" y="1502516"/>
            <a:ext cx="99059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ChatGPT</a:t>
            </a: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への命令として不適な例</a:t>
            </a:r>
            <a:b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</a:b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・ 上下左右キーを押したら、押した方向にタイルを寄せ、同じ数字が隣接したら結合し、その数字の</a:t>
            </a:r>
            <a: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2</a:t>
            </a: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倍の数になる　　→　　結合する順番が指定されていない、結合の後にタイルを寄せていない</a:t>
            </a:r>
            <a:endParaRPr kumimoji="1" lang="en-US" altLang="ja-JP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7" name="矢印: 右 6">
            <a:extLst>
              <a:ext uri="{FF2B5EF4-FFF2-40B4-BE49-F238E27FC236}">
                <a16:creationId xmlns:a16="http://schemas.microsoft.com/office/drawing/2014/main" id="{1918D4E8-F8AB-5242-41CE-EEA7D866FBFB}"/>
              </a:ext>
            </a:extLst>
          </p:cNvPr>
          <p:cNvSpPr/>
          <p:nvPr/>
        </p:nvSpPr>
        <p:spPr>
          <a:xfrm>
            <a:off x="4385344" y="3863380"/>
            <a:ext cx="1073016" cy="36933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4" name="正方形/長方形 63">
            <a:extLst>
              <a:ext uri="{FF2B5EF4-FFF2-40B4-BE49-F238E27FC236}">
                <a16:creationId xmlns:a16="http://schemas.microsoft.com/office/drawing/2014/main" id="{B6E73007-EF9C-4E75-7F4B-BE619C282722}"/>
              </a:ext>
            </a:extLst>
          </p:cNvPr>
          <p:cNvSpPr/>
          <p:nvPr/>
        </p:nvSpPr>
        <p:spPr>
          <a:xfrm>
            <a:off x="2615544" y="3269457"/>
            <a:ext cx="365760" cy="36576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16</a:t>
            </a:r>
            <a:endParaRPr kumimoji="1" lang="ja-JP" altLang="en-US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66" name="正方形/長方形 65">
            <a:extLst>
              <a:ext uri="{FF2B5EF4-FFF2-40B4-BE49-F238E27FC236}">
                <a16:creationId xmlns:a16="http://schemas.microsoft.com/office/drawing/2014/main" id="{35D30602-BD19-FEEA-AB99-BC4D6924CA35}"/>
              </a:ext>
            </a:extLst>
          </p:cNvPr>
          <p:cNvSpPr/>
          <p:nvPr/>
        </p:nvSpPr>
        <p:spPr>
          <a:xfrm>
            <a:off x="7196036" y="3248770"/>
            <a:ext cx="365760" cy="3657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2</a:t>
            </a:r>
            <a:endParaRPr kumimoji="1" lang="ja-JP" altLang="en-US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67" name="正方形/長方形 66">
            <a:extLst>
              <a:ext uri="{FF2B5EF4-FFF2-40B4-BE49-F238E27FC236}">
                <a16:creationId xmlns:a16="http://schemas.microsoft.com/office/drawing/2014/main" id="{091DA999-0910-B253-73CF-CF513FBF648D}"/>
              </a:ext>
            </a:extLst>
          </p:cNvPr>
          <p:cNvSpPr/>
          <p:nvPr/>
        </p:nvSpPr>
        <p:spPr>
          <a:xfrm>
            <a:off x="6411416" y="3651035"/>
            <a:ext cx="365760" cy="36576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16</a:t>
            </a:r>
            <a:endParaRPr kumimoji="1" lang="ja-JP" altLang="en-US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68" name="正方形/長方形 67">
            <a:extLst>
              <a:ext uri="{FF2B5EF4-FFF2-40B4-BE49-F238E27FC236}">
                <a16:creationId xmlns:a16="http://schemas.microsoft.com/office/drawing/2014/main" id="{42539AC7-FD54-B2B6-4628-F8B5DED691A6}"/>
              </a:ext>
            </a:extLst>
          </p:cNvPr>
          <p:cNvSpPr/>
          <p:nvPr/>
        </p:nvSpPr>
        <p:spPr>
          <a:xfrm>
            <a:off x="8322735" y="3227648"/>
            <a:ext cx="1638371" cy="16301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9" name="正方形/長方形 68">
            <a:extLst>
              <a:ext uri="{FF2B5EF4-FFF2-40B4-BE49-F238E27FC236}">
                <a16:creationId xmlns:a16="http://schemas.microsoft.com/office/drawing/2014/main" id="{EE7FE648-5B1C-CF2D-EF8A-954ED454810F}"/>
              </a:ext>
            </a:extLst>
          </p:cNvPr>
          <p:cNvSpPr/>
          <p:nvPr/>
        </p:nvSpPr>
        <p:spPr>
          <a:xfrm>
            <a:off x="8370759" y="3260352"/>
            <a:ext cx="365760" cy="3657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0" name="正方形/長方形 69">
            <a:extLst>
              <a:ext uri="{FF2B5EF4-FFF2-40B4-BE49-F238E27FC236}">
                <a16:creationId xmlns:a16="http://schemas.microsoft.com/office/drawing/2014/main" id="{7BEB28A8-2D68-5C7E-D01B-B21DAD4B16FE}"/>
              </a:ext>
            </a:extLst>
          </p:cNvPr>
          <p:cNvSpPr/>
          <p:nvPr/>
        </p:nvSpPr>
        <p:spPr>
          <a:xfrm>
            <a:off x="8763069" y="3256362"/>
            <a:ext cx="365760" cy="3657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1" name="正方形/長方形 70">
            <a:extLst>
              <a:ext uri="{FF2B5EF4-FFF2-40B4-BE49-F238E27FC236}">
                <a16:creationId xmlns:a16="http://schemas.microsoft.com/office/drawing/2014/main" id="{6437032C-7762-AA54-AFBD-BBB78FBB38A8}"/>
              </a:ext>
            </a:extLst>
          </p:cNvPr>
          <p:cNvSpPr/>
          <p:nvPr/>
        </p:nvSpPr>
        <p:spPr>
          <a:xfrm>
            <a:off x="8370759" y="3662617"/>
            <a:ext cx="365760" cy="3657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2" name="正方形/長方形 71">
            <a:extLst>
              <a:ext uri="{FF2B5EF4-FFF2-40B4-BE49-F238E27FC236}">
                <a16:creationId xmlns:a16="http://schemas.microsoft.com/office/drawing/2014/main" id="{F38AF439-C354-4BAC-E014-DE9BAE30D634}"/>
              </a:ext>
            </a:extLst>
          </p:cNvPr>
          <p:cNvSpPr/>
          <p:nvPr/>
        </p:nvSpPr>
        <p:spPr>
          <a:xfrm>
            <a:off x="8763069" y="3674199"/>
            <a:ext cx="365760" cy="3657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3" name="正方形/長方形 72">
            <a:extLst>
              <a:ext uri="{FF2B5EF4-FFF2-40B4-BE49-F238E27FC236}">
                <a16:creationId xmlns:a16="http://schemas.microsoft.com/office/drawing/2014/main" id="{A3A62B43-5DC5-6FE8-09D2-8142D6CE525B}"/>
              </a:ext>
            </a:extLst>
          </p:cNvPr>
          <p:cNvSpPr/>
          <p:nvPr/>
        </p:nvSpPr>
        <p:spPr>
          <a:xfrm>
            <a:off x="9547689" y="3658627"/>
            <a:ext cx="365760" cy="3657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4</a:t>
            </a:r>
            <a:endParaRPr kumimoji="1" lang="ja-JP" altLang="en-US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74" name="正方形/長方形 73">
            <a:extLst>
              <a:ext uri="{FF2B5EF4-FFF2-40B4-BE49-F238E27FC236}">
                <a16:creationId xmlns:a16="http://schemas.microsoft.com/office/drawing/2014/main" id="{CE31371D-C797-6C84-8A2D-84BA013FB1BC}"/>
              </a:ext>
            </a:extLst>
          </p:cNvPr>
          <p:cNvSpPr/>
          <p:nvPr/>
        </p:nvSpPr>
        <p:spPr>
          <a:xfrm>
            <a:off x="8370759" y="4064882"/>
            <a:ext cx="365760" cy="3657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5" name="正方形/長方形 74">
            <a:extLst>
              <a:ext uri="{FF2B5EF4-FFF2-40B4-BE49-F238E27FC236}">
                <a16:creationId xmlns:a16="http://schemas.microsoft.com/office/drawing/2014/main" id="{A09A2436-44AE-7439-AFF9-DA66191C841D}"/>
              </a:ext>
            </a:extLst>
          </p:cNvPr>
          <p:cNvSpPr/>
          <p:nvPr/>
        </p:nvSpPr>
        <p:spPr>
          <a:xfrm>
            <a:off x="9155379" y="4060892"/>
            <a:ext cx="365760" cy="36576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8</a:t>
            </a:r>
            <a:endParaRPr kumimoji="1" lang="ja-JP" altLang="en-US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76" name="正方形/長方形 75">
            <a:extLst>
              <a:ext uri="{FF2B5EF4-FFF2-40B4-BE49-F238E27FC236}">
                <a16:creationId xmlns:a16="http://schemas.microsoft.com/office/drawing/2014/main" id="{8386EB0D-B99C-ECEB-D788-A137DEB12A20}"/>
              </a:ext>
            </a:extLst>
          </p:cNvPr>
          <p:cNvSpPr/>
          <p:nvPr/>
        </p:nvSpPr>
        <p:spPr>
          <a:xfrm>
            <a:off x="9547689" y="4060892"/>
            <a:ext cx="365760" cy="3657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2</a:t>
            </a:r>
            <a:endParaRPr kumimoji="1" lang="ja-JP" altLang="en-US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77" name="正方形/長方形 76">
            <a:extLst>
              <a:ext uri="{FF2B5EF4-FFF2-40B4-BE49-F238E27FC236}">
                <a16:creationId xmlns:a16="http://schemas.microsoft.com/office/drawing/2014/main" id="{63857AE1-0CCB-061D-AB85-090E7A10E1CF}"/>
              </a:ext>
            </a:extLst>
          </p:cNvPr>
          <p:cNvSpPr/>
          <p:nvPr/>
        </p:nvSpPr>
        <p:spPr>
          <a:xfrm>
            <a:off x="8370759" y="4467147"/>
            <a:ext cx="365760" cy="3657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2</a:t>
            </a:r>
            <a:endParaRPr kumimoji="1" lang="ja-JP" altLang="en-US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78" name="正方形/長方形 77">
            <a:extLst>
              <a:ext uri="{FF2B5EF4-FFF2-40B4-BE49-F238E27FC236}">
                <a16:creationId xmlns:a16="http://schemas.microsoft.com/office/drawing/2014/main" id="{AB21E988-567C-D3E2-B965-987751FA2FC1}"/>
              </a:ext>
            </a:extLst>
          </p:cNvPr>
          <p:cNvSpPr/>
          <p:nvPr/>
        </p:nvSpPr>
        <p:spPr>
          <a:xfrm>
            <a:off x="8763069" y="4064882"/>
            <a:ext cx="365760" cy="36576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32</a:t>
            </a:r>
            <a:endParaRPr kumimoji="1" lang="ja-JP" altLang="en-US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79" name="正方形/長方形 78">
            <a:extLst>
              <a:ext uri="{FF2B5EF4-FFF2-40B4-BE49-F238E27FC236}">
                <a16:creationId xmlns:a16="http://schemas.microsoft.com/office/drawing/2014/main" id="{032D4C44-3324-9949-4E93-A9E4A1380248}"/>
              </a:ext>
            </a:extLst>
          </p:cNvPr>
          <p:cNvSpPr/>
          <p:nvPr/>
        </p:nvSpPr>
        <p:spPr>
          <a:xfrm>
            <a:off x="9155379" y="4463157"/>
            <a:ext cx="365760" cy="36576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64</a:t>
            </a:r>
            <a:endParaRPr kumimoji="1" lang="ja-JP" altLang="en-US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80" name="正方形/長方形 79">
            <a:extLst>
              <a:ext uri="{FF2B5EF4-FFF2-40B4-BE49-F238E27FC236}">
                <a16:creationId xmlns:a16="http://schemas.microsoft.com/office/drawing/2014/main" id="{0A5D303C-81B5-3EDE-ABC7-CDA469901B3E}"/>
              </a:ext>
            </a:extLst>
          </p:cNvPr>
          <p:cNvSpPr/>
          <p:nvPr/>
        </p:nvSpPr>
        <p:spPr>
          <a:xfrm>
            <a:off x="9547689" y="4463157"/>
            <a:ext cx="365760" cy="36576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ja-JP" kern="0" spc="-1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128</a:t>
            </a:r>
            <a:endParaRPr kumimoji="1" lang="ja-JP" altLang="en-US" kern="0" spc="-100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81" name="正方形/長方形 80">
            <a:extLst>
              <a:ext uri="{FF2B5EF4-FFF2-40B4-BE49-F238E27FC236}">
                <a16:creationId xmlns:a16="http://schemas.microsoft.com/office/drawing/2014/main" id="{42719B77-3CEC-0A86-43A9-9FAD0DD3C185}"/>
              </a:ext>
            </a:extLst>
          </p:cNvPr>
          <p:cNvSpPr/>
          <p:nvPr/>
        </p:nvSpPr>
        <p:spPr>
          <a:xfrm>
            <a:off x="9155379" y="3666219"/>
            <a:ext cx="365760" cy="3657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4</a:t>
            </a:r>
            <a:endParaRPr kumimoji="1" lang="ja-JP" altLang="en-US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82" name="正方形/長方形 81">
            <a:extLst>
              <a:ext uri="{FF2B5EF4-FFF2-40B4-BE49-F238E27FC236}">
                <a16:creationId xmlns:a16="http://schemas.microsoft.com/office/drawing/2014/main" id="{CFF8196F-22AD-E703-7D6A-189D1969BEF0}"/>
              </a:ext>
            </a:extLst>
          </p:cNvPr>
          <p:cNvSpPr/>
          <p:nvPr/>
        </p:nvSpPr>
        <p:spPr>
          <a:xfrm>
            <a:off x="9160371" y="3256362"/>
            <a:ext cx="365760" cy="3657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3" name="正方形/長方形 82">
            <a:extLst>
              <a:ext uri="{FF2B5EF4-FFF2-40B4-BE49-F238E27FC236}">
                <a16:creationId xmlns:a16="http://schemas.microsoft.com/office/drawing/2014/main" id="{666243E8-6F3A-2E43-FF48-49C3461A8796}"/>
              </a:ext>
            </a:extLst>
          </p:cNvPr>
          <p:cNvSpPr/>
          <p:nvPr/>
        </p:nvSpPr>
        <p:spPr>
          <a:xfrm>
            <a:off x="9547689" y="3256362"/>
            <a:ext cx="365760" cy="3657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2</a:t>
            </a:r>
            <a:endParaRPr kumimoji="1" lang="ja-JP" altLang="en-US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84" name="正方形/長方形 83">
            <a:extLst>
              <a:ext uri="{FF2B5EF4-FFF2-40B4-BE49-F238E27FC236}">
                <a16:creationId xmlns:a16="http://schemas.microsoft.com/office/drawing/2014/main" id="{8046EC4E-6389-208E-CA70-4A7F2E874D01}"/>
              </a:ext>
            </a:extLst>
          </p:cNvPr>
          <p:cNvSpPr/>
          <p:nvPr/>
        </p:nvSpPr>
        <p:spPr>
          <a:xfrm>
            <a:off x="8754671" y="4467147"/>
            <a:ext cx="365760" cy="36576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16</a:t>
            </a:r>
            <a:endParaRPr kumimoji="1" lang="ja-JP" altLang="en-US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88" name="正方形/長方形 87">
            <a:extLst>
              <a:ext uri="{FF2B5EF4-FFF2-40B4-BE49-F238E27FC236}">
                <a16:creationId xmlns:a16="http://schemas.microsoft.com/office/drawing/2014/main" id="{AEDAE58D-E9F9-E006-F0B8-A90C33D23C69}"/>
              </a:ext>
            </a:extLst>
          </p:cNvPr>
          <p:cNvSpPr/>
          <p:nvPr/>
        </p:nvSpPr>
        <p:spPr>
          <a:xfrm>
            <a:off x="3398769" y="3666219"/>
            <a:ext cx="365760" cy="3657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4</a:t>
            </a:r>
            <a:endParaRPr kumimoji="1" lang="ja-JP" altLang="en-US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89" name="正方形/長方形 88">
            <a:extLst>
              <a:ext uri="{FF2B5EF4-FFF2-40B4-BE49-F238E27FC236}">
                <a16:creationId xmlns:a16="http://schemas.microsoft.com/office/drawing/2014/main" id="{A87D42A9-557C-144D-17C2-3A53EC6355BE}"/>
              </a:ext>
            </a:extLst>
          </p:cNvPr>
          <p:cNvSpPr/>
          <p:nvPr/>
        </p:nvSpPr>
        <p:spPr>
          <a:xfrm>
            <a:off x="7200709" y="4455565"/>
            <a:ext cx="365760" cy="36576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ja-JP" kern="0" spc="-1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128</a:t>
            </a:r>
            <a:endParaRPr kumimoji="1" lang="ja-JP" altLang="en-US" kern="0" spc="-100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90" name="正方形/長方形 89">
            <a:extLst>
              <a:ext uri="{FF2B5EF4-FFF2-40B4-BE49-F238E27FC236}">
                <a16:creationId xmlns:a16="http://schemas.microsoft.com/office/drawing/2014/main" id="{6F4F27B0-CE24-6DD7-C65A-6091B54A297F}"/>
              </a:ext>
            </a:extLst>
          </p:cNvPr>
          <p:cNvSpPr/>
          <p:nvPr/>
        </p:nvSpPr>
        <p:spPr>
          <a:xfrm>
            <a:off x="3398769" y="4470749"/>
            <a:ext cx="365760" cy="36576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ja-JP" kern="0" spc="-1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128</a:t>
            </a:r>
            <a:endParaRPr kumimoji="1" lang="ja-JP" altLang="en-US" kern="0" spc="-100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548120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254C7006-3021-A138-BD5F-F5B15865710A}"/>
              </a:ext>
            </a:extLst>
          </p:cNvPr>
          <p:cNvSpPr/>
          <p:nvPr/>
        </p:nvSpPr>
        <p:spPr>
          <a:xfrm>
            <a:off x="0" y="0"/>
            <a:ext cx="12192000" cy="126153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355600"/>
            <a:r>
              <a:rPr kumimoji="1" lang="en-US" altLang="ja-JP" sz="54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-</a:t>
            </a:r>
            <a:r>
              <a:rPr kumimoji="1" lang="ja-JP" altLang="en-US" sz="54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 ゲームロジック決定（タイル移動）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79FA22AC-4679-050F-D9E5-D42070689398}"/>
              </a:ext>
            </a:extLst>
          </p:cNvPr>
          <p:cNvSpPr/>
          <p:nvPr/>
        </p:nvSpPr>
        <p:spPr>
          <a:xfrm>
            <a:off x="0" y="6112933"/>
            <a:ext cx="12192000" cy="74506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テキスト ボックス 59">
            <a:extLst>
              <a:ext uri="{FF2B5EF4-FFF2-40B4-BE49-F238E27FC236}">
                <a16:creationId xmlns:a16="http://schemas.microsoft.com/office/drawing/2014/main" id="{C62F27C3-D476-2C0F-8186-6295D7A12FE4}"/>
              </a:ext>
            </a:extLst>
          </p:cNvPr>
          <p:cNvSpPr txBox="1"/>
          <p:nvPr/>
        </p:nvSpPr>
        <p:spPr>
          <a:xfrm>
            <a:off x="426916" y="1502516"/>
            <a:ext cx="990599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正確なゲームロジック</a:t>
            </a:r>
            <a:b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</a:br>
            <a: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1. </a:t>
            </a: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押した方向にタイルを寄せる</a:t>
            </a:r>
            <a:b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</a:br>
            <a: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2. </a:t>
            </a: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押した方向先のタイルから一つずつ以下のことを確認する。方向とは逆側に隣接するタイルと同じ数字であれば結合し、</a:t>
            </a:r>
            <a: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2</a:t>
            </a: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倍の数字になる。隣接していた同じ数字のタイルは消える。</a:t>
            </a:r>
            <a:b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</a:br>
            <a: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3. </a:t>
            </a: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再度押した方向にタイルを寄せる</a:t>
            </a:r>
            <a:endParaRPr kumimoji="1" lang="en-US" altLang="ja-JP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49B1B519-074A-1AFF-A4C1-E74DD47A2B36}"/>
              </a:ext>
            </a:extLst>
          </p:cNvPr>
          <p:cNvSpPr/>
          <p:nvPr/>
        </p:nvSpPr>
        <p:spPr>
          <a:xfrm>
            <a:off x="710476" y="3725302"/>
            <a:ext cx="1638371" cy="16301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B916EE21-2C60-DCA5-14A8-4A29AF5A8E34}"/>
              </a:ext>
            </a:extLst>
          </p:cNvPr>
          <p:cNvSpPr/>
          <p:nvPr/>
        </p:nvSpPr>
        <p:spPr>
          <a:xfrm>
            <a:off x="758500" y="3758006"/>
            <a:ext cx="365760" cy="3657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F56130DA-78BC-F58F-D952-EA60D2A17FD7}"/>
              </a:ext>
            </a:extLst>
          </p:cNvPr>
          <p:cNvSpPr/>
          <p:nvPr/>
        </p:nvSpPr>
        <p:spPr>
          <a:xfrm>
            <a:off x="1543120" y="3754016"/>
            <a:ext cx="365760" cy="3657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4</a:t>
            </a:r>
            <a:endParaRPr kumimoji="1" lang="ja-JP" altLang="en-US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34" name="正方形/長方形 33">
            <a:extLst>
              <a:ext uri="{FF2B5EF4-FFF2-40B4-BE49-F238E27FC236}">
                <a16:creationId xmlns:a16="http://schemas.microsoft.com/office/drawing/2014/main" id="{821778CD-DA59-7FEA-FCF9-89AB5CEBF9B3}"/>
              </a:ext>
            </a:extLst>
          </p:cNvPr>
          <p:cNvSpPr/>
          <p:nvPr/>
        </p:nvSpPr>
        <p:spPr>
          <a:xfrm>
            <a:off x="1935430" y="3754016"/>
            <a:ext cx="365760" cy="3657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2</a:t>
            </a:r>
            <a:endParaRPr kumimoji="1" lang="ja-JP" altLang="en-US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44" name="正方形/長方形 43">
            <a:extLst>
              <a:ext uri="{FF2B5EF4-FFF2-40B4-BE49-F238E27FC236}">
                <a16:creationId xmlns:a16="http://schemas.microsoft.com/office/drawing/2014/main" id="{B079EC5B-6752-F948-5E25-728C602353C0}"/>
              </a:ext>
            </a:extLst>
          </p:cNvPr>
          <p:cNvSpPr/>
          <p:nvPr/>
        </p:nvSpPr>
        <p:spPr>
          <a:xfrm>
            <a:off x="758500" y="4160271"/>
            <a:ext cx="365760" cy="3657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正方形/長方形 56">
            <a:extLst>
              <a:ext uri="{FF2B5EF4-FFF2-40B4-BE49-F238E27FC236}">
                <a16:creationId xmlns:a16="http://schemas.microsoft.com/office/drawing/2014/main" id="{63BD3A85-2122-0ABE-18CB-17943242DD88}"/>
              </a:ext>
            </a:extLst>
          </p:cNvPr>
          <p:cNvSpPr/>
          <p:nvPr/>
        </p:nvSpPr>
        <p:spPr>
          <a:xfrm>
            <a:off x="1150810" y="4156281"/>
            <a:ext cx="365760" cy="3657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正方形/長方形 60">
            <a:extLst>
              <a:ext uri="{FF2B5EF4-FFF2-40B4-BE49-F238E27FC236}">
                <a16:creationId xmlns:a16="http://schemas.microsoft.com/office/drawing/2014/main" id="{3ED34945-2A49-7761-BCC2-EFCCD38923DA}"/>
              </a:ext>
            </a:extLst>
          </p:cNvPr>
          <p:cNvSpPr/>
          <p:nvPr/>
        </p:nvSpPr>
        <p:spPr>
          <a:xfrm>
            <a:off x="1543120" y="4156281"/>
            <a:ext cx="365760" cy="3657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4" name="正方形/長方形 63">
            <a:extLst>
              <a:ext uri="{FF2B5EF4-FFF2-40B4-BE49-F238E27FC236}">
                <a16:creationId xmlns:a16="http://schemas.microsoft.com/office/drawing/2014/main" id="{A9E7A7D7-E891-0FDB-8077-8B23ECC5F7A7}"/>
              </a:ext>
            </a:extLst>
          </p:cNvPr>
          <p:cNvSpPr/>
          <p:nvPr/>
        </p:nvSpPr>
        <p:spPr>
          <a:xfrm>
            <a:off x="758500" y="4562536"/>
            <a:ext cx="365760" cy="3657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5" name="正方形/長方形 64">
            <a:extLst>
              <a:ext uri="{FF2B5EF4-FFF2-40B4-BE49-F238E27FC236}">
                <a16:creationId xmlns:a16="http://schemas.microsoft.com/office/drawing/2014/main" id="{D2E04917-5D1E-57E3-9167-2322F2C95EBB}"/>
              </a:ext>
            </a:extLst>
          </p:cNvPr>
          <p:cNvSpPr/>
          <p:nvPr/>
        </p:nvSpPr>
        <p:spPr>
          <a:xfrm>
            <a:off x="1150810" y="4558546"/>
            <a:ext cx="365760" cy="36576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16</a:t>
            </a:r>
            <a:endParaRPr kumimoji="1" lang="ja-JP" altLang="en-US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66" name="正方形/長方形 65">
            <a:extLst>
              <a:ext uri="{FF2B5EF4-FFF2-40B4-BE49-F238E27FC236}">
                <a16:creationId xmlns:a16="http://schemas.microsoft.com/office/drawing/2014/main" id="{140EC035-1C13-669D-53C8-4814DA0C2EF4}"/>
              </a:ext>
            </a:extLst>
          </p:cNvPr>
          <p:cNvSpPr/>
          <p:nvPr/>
        </p:nvSpPr>
        <p:spPr>
          <a:xfrm>
            <a:off x="1543120" y="4558546"/>
            <a:ext cx="365760" cy="36576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8</a:t>
            </a:r>
            <a:endParaRPr kumimoji="1" lang="ja-JP" altLang="en-US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67" name="正方形/長方形 66">
            <a:extLst>
              <a:ext uri="{FF2B5EF4-FFF2-40B4-BE49-F238E27FC236}">
                <a16:creationId xmlns:a16="http://schemas.microsoft.com/office/drawing/2014/main" id="{C589E6D4-1D9A-D997-567B-5AC700C32B9F}"/>
              </a:ext>
            </a:extLst>
          </p:cNvPr>
          <p:cNvSpPr/>
          <p:nvPr/>
        </p:nvSpPr>
        <p:spPr>
          <a:xfrm>
            <a:off x="1935430" y="4558546"/>
            <a:ext cx="365760" cy="3657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2</a:t>
            </a:r>
            <a:endParaRPr kumimoji="1" lang="ja-JP" altLang="en-US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68" name="正方形/長方形 67">
            <a:extLst>
              <a:ext uri="{FF2B5EF4-FFF2-40B4-BE49-F238E27FC236}">
                <a16:creationId xmlns:a16="http://schemas.microsoft.com/office/drawing/2014/main" id="{EF916516-985E-7255-76A5-694E12E3225F}"/>
              </a:ext>
            </a:extLst>
          </p:cNvPr>
          <p:cNvSpPr/>
          <p:nvPr/>
        </p:nvSpPr>
        <p:spPr>
          <a:xfrm>
            <a:off x="758500" y="4964801"/>
            <a:ext cx="365760" cy="3657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2</a:t>
            </a:r>
            <a:endParaRPr kumimoji="1" lang="ja-JP" altLang="en-US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69" name="正方形/長方形 68">
            <a:extLst>
              <a:ext uri="{FF2B5EF4-FFF2-40B4-BE49-F238E27FC236}">
                <a16:creationId xmlns:a16="http://schemas.microsoft.com/office/drawing/2014/main" id="{A3C401FB-8A4B-611E-8252-6B45F4B1EDB0}"/>
              </a:ext>
            </a:extLst>
          </p:cNvPr>
          <p:cNvSpPr/>
          <p:nvPr/>
        </p:nvSpPr>
        <p:spPr>
          <a:xfrm>
            <a:off x="1150810" y="4960811"/>
            <a:ext cx="365760" cy="36576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16</a:t>
            </a:r>
            <a:endParaRPr kumimoji="1" lang="ja-JP" altLang="en-US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70" name="正方形/長方形 69">
            <a:extLst>
              <a:ext uri="{FF2B5EF4-FFF2-40B4-BE49-F238E27FC236}">
                <a16:creationId xmlns:a16="http://schemas.microsoft.com/office/drawing/2014/main" id="{B80034F1-E590-B59D-709B-1288CBF043A9}"/>
              </a:ext>
            </a:extLst>
          </p:cNvPr>
          <p:cNvSpPr/>
          <p:nvPr/>
        </p:nvSpPr>
        <p:spPr>
          <a:xfrm>
            <a:off x="1543120" y="4960811"/>
            <a:ext cx="365760" cy="36576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64</a:t>
            </a:r>
            <a:endParaRPr kumimoji="1" lang="ja-JP" altLang="en-US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85" name="矢印: 右 84">
            <a:extLst>
              <a:ext uri="{FF2B5EF4-FFF2-40B4-BE49-F238E27FC236}">
                <a16:creationId xmlns:a16="http://schemas.microsoft.com/office/drawing/2014/main" id="{84F4A1B2-BF97-4619-9382-CCF3096636E9}"/>
              </a:ext>
            </a:extLst>
          </p:cNvPr>
          <p:cNvSpPr/>
          <p:nvPr/>
        </p:nvSpPr>
        <p:spPr>
          <a:xfrm>
            <a:off x="2540294" y="4362165"/>
            <a:ext cx="1073016" cy="36933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6" name="正方形/長方形 85">
            <a:extLst>
              <a:ext uri="{FF2B5EF4-FFF2-40B4-BE49-F238E27FC236}">
                <a16:creationId xmlns:a16="http://schemas.microsoft.com/office/drawing/2014/main" id="{BD4D4F2B-A9C5-745B-E71C-905C68F701D4}"/>
              </a:ext>
            </a:extLst>
          </p:cNvPr>
          <p:cNvSpPr/>
          <p:nvPr/>
        </p:nvSpPr>
        <p:spPr>
          <a:xfrm>
            <a:off x="1150810" y="3761608"/>
            <a:ext cx="365760" cy="36576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16</a:t>
            </a:r>
            <a:endParaRPr kumimoji="1" lang="ja-JP" altLang="en-US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106" name="正方形/長方形 105">
            <a:extLst>
              <a:ext uri="{FF2B5EF4-FFF2-40B4-BE49-F238E27FC236}">
                <a16:creationId xmlns:a16="http://schemas.microsoft.com/office/drawing/2014/main" id="{97A208EB-29A3-09F2-F529-4F281723DEC6}"/>
              </a:ext>
            </a:extLst>
          </p:cNvPr>
          <p:cNvSpPr/>
          <p:nvPr/>
        </p:nvSpPr>
        <p:spPr>
          <a:xfrm>
            <a:off x="1934035" y="4158370"/>
            <a:ext cx="365760" cy="3657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4</a:t>
            </a:r>
            <a:endParaRPr kumimoji="1" lang="ja-JP" altLang="en-US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108" name="正方形/長方形 107">
            <a:extLst>
              <a:ext uri="{FF2B5EF4-FFF2-40B4-BE49-F238E27FC236}">
                <a16:creationId xmlns:a16="http://schemas.microsoft.com/office/drawing/2014/main" id="{D2C9D559-B4CF-EAF4-AEEA-94353D51F02A}"/>
              </a:ext>
            </a:extLst>
          </p:cNvPr>
          <p:cNvSpPr/>
          <p:nvPr/>
        </p:nvSpPr>
        <p:spPr>
          <a:xfrm>
            <a:off x="1934035" y="4962900"/>
            <a:ext cx="365760" cy="36576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ja-JP" kern="0" spc="-1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128</a:t>
            </a:r>
            <a:endParaRPr kumimoji="1" lang="ja-JP" altLang="en-US" kern="0" spc="-100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109" name="正方形/長方形 108">
            <a:extLst>
              <a:ext uri="{FF2B5EF4-FFF2-40B4-BE49-F238E27FC236}">
                <a16:creationId xmlns:a16="http://schemas.microsoft.com/office/drawing/2014/main" id="{E6627F51-B91E-DD2B-0BE1-5A1C3D866432}"/>
              </a:ext>
            </a:extLst>
          </p:cNvPr>
          <p:cNvSpPr/>
          <p:nvPr/>
        </p:nvSpPr>
        <p:spPr>
          <a:xfrm>
            <a:off x="3804757" y="3696389"/>
            <a:ext cx="1638371" cy="16301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0" name="正方形/長方形 109">
            <a:extLst>
              <a:ext uri="{FF2B5EF4-FFF2-40B4-BE49-F238E27FC236}">
                <a16:creationId xmlns:a16="http://schemas.microsoft.com/office/drawing/2014/main" id="{ED6B655A-2F67-8E0C-32DB-FA62D49510BF}"/>
              </a:ext>
            </a:extLst>
          </p:cNvPr>
          <p:cNvSpPr/>
          <p:nvPr/>
        </p:nvSpPr>
        <p:spPr>
          <a:xfrm>
            <a:off x="3852781" y="3729093"/>
            <a:ext cx="365760" cy="3657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1" name="正方形/長方形 110">
            <a:extLst>
              <a:ext uri="{FF2B5EF4-FFF2-40B4-BE49-F238E27FC236}">
                <a16:creationId xmlns:a16="http://schemas.microsoft.com/office/drawing/2014/main" id="{270F2EE6-529C-C22F-F1D2-FB0D709C8308}"/>
              </a:ext>
            </a:extLst>
          </p:cNvPr>
          <p:cNvSpPr/>
          <p:nvPr/>
        </p:nvSpPr>
        <p:spPr>
          <a:xfrm>
            <a:off x="4637401" y="4122565"/>
            <a:ext cx="365760" cy="3657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4</a:t>
            </a:r>
            <a:endParaRPr kumimoji="1" lang="ja-JP" altLang="en-US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112" name="正方形/長方形 111">
            <a:extLst>
              <a:ext uri="{FF2B5EF4-FFF2-40B4-BE49-F238E27FC236}">
                <a16:creationId xmlns:a16="http://schemas.microsoft.com/office/drawing/2014/main" id="{0999F7AB-C82C-4DCC-53F2-5C05BD9C4098}"/>
              </a:ext>
            </a:extLst>
          </p:cNvPr>
          <p:cNvSpPr/>
          <p:nvPr/>
        </p:nvSpPr>
        <p:spPr>
          <a:xfrm>
            <a:off x="5029711" y="3725103"/>
            <a:ext cx="365760" cy="3657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2</a:t>
            </a:r>
            <a:endParaRPr kumimoji="1" lang="ja-JP" altLang="en-US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113" name="正方形/長方形 112">
            <a:extLst>
              <a:ext uri="{FF2B5EF4-FFF2-40B4-BE49-F238E27FC236}">
                <a16:creationId xmlns:a16="http://schemas.microsoft.com/office/drawing/2014/main" id="{3C0BCEED-5380-18A2-4832-79685A1EF0E0}"/>
              </a:ext>
            </a:extLst>
          </p:cNvPr>
          <p:cNvSpPr/>
          <p:nvPr/>
        </p:nvSpPr>
        <p:spPr>
          <a:xfrm>
            <a:off x="3852781" y="4131358"/>
            <a:ext cx="365760" cy="3657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4" name="正方形/長方形 113">
            <a:extLst>
              <a:ext uri="{FF2B5EF4-FFF2-40B4-BE49-F238E27FC236}">
                <a16:creationId xmlns:a16="http://schemas.microsoft.com/office/drawing/2014/main" id="{33AF503C-48C4-9A6B-3FA6-039596227B74}"/>
              </a:ext>
            </a:extLst>
          </p:cNvPr>
          <p:cNvSpPr/>
          <p:nvPr/>
        </p:nvSpPr>
        <p:spPr>
          <a:xfrm>
            <a:off x="4234354" y="3725103"/>
            <a:ext cx="365760" cy="3657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5" name="正方形/長方形 114">
            <a:extLst>
              <a:ext uri="{FF2B5EF4-FFF2-40B4-BE49-F238E27FC236}">
                <a16:creationId xmlns:a16="http://schemas.microsoft.com/office/drawing/2014/main" id="{ADC6D936-FF10-9F7B-F2E1-55843CF2C4C5}"/>
              </a:ext>
            </a:extLst>
          </p:cNvPr>
          <p:cNvSpPr/>
          <p:nvPr/>
        </p:nvSpPr>
        <p:spPr>
          <a:xfrm>
            <a:off x="4637401" y="3736151"/>
            <a:ext cx="365760" cy="3657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6" name="正方形/長方形 115">
            <a:extLst>
              <a:ext uri="{FF2B5EF4-FFF2-40B4-BE49-F238E27FC236}">
                <a16:creationId xmlns:a16="http://schemas.microsoft.com/office/drawing/2014/main" id="{B177CBFE-BF1C-76E5-08BB-B242FBCE12D1}"/>
              </a:ext>
            </a:extLst>
          </p:cNvPr>
          <p:cNvSpPr/>
          <p:nvPr/>
        </p:nvSpPr>
        <p:spPr>
          <a:xfrm>
            <a:off x="3852781" y="4533623"/>
            <a:ext cx="365760" cy="3657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7" name="正方形/長方形 116">
            <a:extLst>
              <a:ext uri="{FF2B5EF4-FFF2-40B4-BE49-F238E27FC236}">
                <a16:creationId xmlns:a16="http://schemas.microsoft.com/office/drawing/2014/main" id="{33DC3EE7-E141-0601-8BD7-D7C9C2F3D272}"/>
              </a:ext>
            </a:extLst>
          </p:cNvPr>
          <p:cNvSpPr/>
          <p:nvPr/>
        </p:nvSpPr>
        <p:spPr>
          <a:xfrm>
            <a:off x="4245091" y="4529633"/>
            <a:ext cx="365760" cy="36576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16</a:t>
            </a:r>
            <a:endParaRPr kumimoji="1" lang="ja-JP" altLang="en-US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118" name="正方形/長方形 117">
            <a:extLst>
              <a:ext uri="{FF2B5EF4-FFF2-40B4-BE49-F238E27FC236}">
                <a16:creationId xmlns:a16="http://schemas.microsoft.com/office/drawing/2014/main" id="{FF75C89B-ECA8-6596-9BF0-75DD9AA5A809}"/>
              </a:ext>
            </a:extLst>
          </p:cNvPr>
          <p:cNvSpPr/>
          <p:nvPr/>
        </p:nvSpPr>
        <p:spPr>
          <a:xfrm>
            <a:off x="4637401" y="4529633"/>
            <a:ext cx="365760" cy="36576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8</a:t>
            </a:r>
            <a:endParaRPr kumimoji="1" lang="ja-JP" altLang="en-US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119" name="正方形/長方形 118">
            <a:extLst>
              <a:ext uri="{FF2B5EF4-FFF2-40B4-BE49-F238E27FC236}">
                <a16:creationId xmlns:a16="http://schemas.microsoft.com/office/drawing/2014/main" id="{018614FE-2389-949D-EC04-F4BB2B6491A6}"/>
              </a:ext>
            </a:extLst>
          </p:cNvPr>
          <p:cNvSpPr/>
          <p:nvPr/>
        </p:nvSpPr>
        <p:spPr>
          <a:xfrm>
            <a:off x="5029711" y="4529633"/>
            <a:ext cx="365760" cy="3657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2</a:t>
            </a:r>
            <a:endParaRPr kumimoji="1" lang="ja-JP" altLang="en-US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120" name="正方形/長方形 119">
            <a:extLst>
              <a:ext uri="{FF2B5EF4-FFF2-40B4-BE49-F238E27FC236}">
                <a16:creationId xmlns:a16="http://schemas.microsoft.com/office/drawing/2014/main" id="{35AEF070-EAE5-FC16-E539-6F9A7A7A683C}"/>
              </a:ext>
            </a:extLst>
          </p:cNvPr>
          <p:cNvSpPr/>
          <p:nvPr/>
        </p:nvSpPr>
        <p:spPr>
          <a:xfrm>
            <a:off x="3852781" y="4935888"/>
            <a:ext cx="365760" cy="3657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2</a:t>
            </a:r>
            <a:endParaRPr kumimoji="1" lang="ja-JP" altLang="en-US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121" name="正方形/長方形 120">
            <a:extLst>
              <a:ext uri="{FF2B5EF4-FFF2-40B4-BE49-F238E27FC236}">
                <a16:creationId xmlns:a16="http://schemas.microsoft.com/office/drawing/2014/main" id="{5B772551-5C07-2EFC-57C5-4E70A7CF32C6}"/>
              </a:ext>
            </a:extLst>
          </p:cNvPr>
          <p:cNvSpPr/>
          <p:nvPr/>
        </p:nvSpPr>
        <p:spPr>
          <a:xfrm>
            <a:off x="4245091" y="4931898"/>
            <a:ext cx="365760" cy="36576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16</a:t>
            </a:r>
            <a:endParaRPr kumimoji="1" lang="ja-JP" altLang="en-US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122" name="正方形/長方形 121">
            <a:extLst>
              <a:ext uri="{FF2B5EF4-FFF2-40B4-BE49-F238E27FC236}">
                <a16:creationId xmlns:a16="http://schemas.microsoft.com/office/drawing/2014/main" id="{DA0F88E2-52EB-D5F1-E808-36AA4D7D6D85}"/>
              </a:ext>
            </a:extLst>
          </p:cNvPr>
          <p:cNvSpPr/>
          <p:nvPr/>
        </p:nvSpPr>
        <p:spPr>
          <a:xfrm>
            <a:off x="4637401" y="4931898"/>
            <a:ext cx="365760" cy="36576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64</a:t>
            </a:r>
            <a:endParaRPr kumimoji="1" lang="ja-JP" altLang="en-US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123" name="正方形/長方形 122">
            <a:extLst>
              <a:ext uri="{FF2B5EF4-FFF2-40B4-BE49-F238E27FC236}">
                <a16:creationId xmlns:a16="http://schemas.microsoft.com/office/drawing/2014/main" id="{39693C07-4A5B-A91C-4CF2-DF2DC91B5601}"/>
              </a:ext>
            </a:extLst>
          </p:cNvPr>
          <p:cNvSpPr/>
          <p:nvPr/>
        </p:nvSpPr>
        <p:spPr>
          <a:xfrm>
            <a:off x="4245091" y="4122565"/>
            <a:ext cx="365760" cy="36576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16</a:t>
            </a:r>
            <a:endParaRPr kumimoji="1" lang="ja-JP" altLang="en-US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124" name="正方形/長方形 123">
            <a:extLst>
              <a:ext uri="{FF2B5EF4-FFF2-40B4-BE49-F238E27FC236}">
                <a16:creationId xmlns:a16="http://schemas.microsoft.com/office/drawing/2014/main" id="{C1BC0906-F2B1-C9D6-12A9-5FA7D79ECFC4}"/>
              </a:ext>
            </a:extLst>
          </p:cNvPr>
          <p:cNvSpPr/>
          <p:nvPr/>
        </p:nvSpPr>
        <p:spPr>
          <a:xfrm>
            <a:off x="5028316" y="4129457"/>
            <a:ext cx="365760" cy="3657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4</a:t>
            </a:r>
            <a:endParaRPr kumimoji="1" lang="ja-JP" altLang="en-US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125" name="正方形/長方形 124">
            <a:extLst>
              <a:ext uri="{FF2B5EF4-FFF2-40B4-BE49-F238E27FC236}">
                <a16:creationId xmlns:a16="http://schemas.microsoft.com/office/drawing/2014/main" id="{38D6A05D-E27B-7326-3232-2A4857580738}"/>
              </a:ext>
            </a:extLst>
          </p:cNvPr>
          <p:cNvSpPr/>
          <p:nvPr/>
        </p:nvSpPr>
        <p:spPr>
          <a:xfrm>
            <a:off x="5028316" y="4933987"/>
            <a:ext cx="365760" cy="36576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ja-JP" kern="0" spc="-1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128</a:t>
            </a:r>
            <a:endParaRPr kumimoji="1" lang="ja-JP" altLang="en-US" kern="0" spc="-100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126" name="矢印: 右 125">
            <a:extLst>
              <a:ext uri="{FF2B5EF4-FFF2-40B4-BE49-F238E27FC236}">
                <a16:creationId xmlns:a16="http://schemas.microsoft.com/office/drawing/2014/main" id="{83AE6FB5-9871-65CD-9D85-D3BF0AC49D70}"/>
              </a:ext>
            </a:extLst>
          </p:cNvPr>
          <p:cNvSpPr/>
          <p:nvPr/>
        </p:nvSpPr>
        <p:spPr>
          <a:xfrm>
            <a:off x="5648200" y="4349402"/>
            <a:ext cx="1073016" cy="36933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7" name="正方形/長方形 126">
            <a:extLst>
              <a:ext uri="{FF2B5EF4-FFF2-40B4-BE49-F238E27FC236}">
                <a16:creationId xmlns:a16="http://schemas.microsoft.com/office/drawing/2014/main" id="{25AC1340-4F2C-54FE-FF77-850EF3FF3ECB}"/>
              </a:ext>
            </a:extLst>
          </p:cNvPr>
          <p:cNvSpPr/>
          <p:nvPr/>
        </p:nvSpPr>
        <p:spPr>
          <a:xfrm>
            <a:off x="6926288" y="3668733"/>
            <a:ext cx="1638371" cy="16301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8" name="正方形/長方形 127">
            <a:extLst>
              <a:ext uri="{FF2B5EF4-FFF2-40B4-BE49-F238E27FC236}">
                <a16:creationId xmlns:a16="http://schemas.microsoft.com/office/drawing/2014/main" id="{9359E127-22D5-69FB-56D8-AC3D39060EFD}"/>
              </a:ext>
            </a:extLst>
          </p:cNvPr>
          <p:cNvSpPr/>
          <p:nvPr/>
        </p:nvSpPr>
        <p:spPr>
          <a:xfrm>
            <a:off x="6974312" y="3701437"/>
            <a:ext cx="365760" cy="3657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9" name="正方形/長方形 128">
            <a:extLst>
              <a:ext uri="{FF2B5EF4-FFF2-40B4-BE49-F238E27FC236}">
                <a16:creationId xmlns:a16="http://schemas.microsoft.com/office/drawing/2014/main" id="{DCE988F1-0BA1-C549-E95A-64233FA75C05}"/>
              </a:ext>
            </a:extLst>
          </p:cNvPr>
          <p:cNvSpPr/>
          <p:nvPr/>
        </p:nvSpPr>
        <p:spPr>
          <a:xfrm>
            <a:off x="7758932" y="4094909"/>
            <a:ext cx="365760" cy="3657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4</a:t>
            </a:r>
            <a:endParaRPr kumimoji="1" lang="ja-JP" altLang="en-US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130" name="正方形/長方形 129">
            <a:extLst>
              <a:ext uri="{FF2B5EF4-FFF2-40B4-BE49-F238E27FC236}">
                <a16:creationId xmlns:a16="http://schemas.microsoft.com/office/drawing/2014/main" id="{BD568D07-E8A4-DDCD-454A-E48EA7BC833C}"/>
              </a:ext>
            </a:extLst>
          </p:cNvPr>
          <p:cNvSpPr/>
          <p:nvPr/>
        </p:nvSpPr>
        <p:spPr>
          <a:xfrm>
            <a:off x="8151242" y="3697447"/>
            <a:ext cx="365760" cy="3657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2</a:t>
            </a:r>
            <a:endParaRPr kumimoji="1" lang="ja-JP" altLang="en-US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131" name="正方形/長方形 130">
            <a:extLst>
              <a:ext uri="{FF2B5EF4-FFF2-40B4-BE49-F238E27FC236}">
                <a16:creationId xmlns:a16="http://schemas.microsoft.com/office/drawing/2014/main" id="{D637945A-8C55-AD81-FC71-2B5552142CA0}"/>
              </a:ext>
            </a:extLst>
          </p:cNvPr>
          <p:cNvSpPr/>
          <p:nvPr/>
        </p:nvSpPr>
        <p:spPr>
          <a:xfrm>
            <a:off x="6974312" y="4103702"/>
            <a:ext cx="365760" cy="3657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2" name="正方形/長方形 131">
            <a:extLst>
              <a:ext uri="{FF2B5EF4-FFF2-40B4-BE49-F238E27FC236}">
                <a16:creationId xmlns:a16="http://schemas.microsoft.com/office/drawing/2014/main" id="{1EBF199C-1EA1-2A87-B227-3592DE97B49A}"/>
              </a:ext>
            </a:extLst>
          </p:cNvPr>
          <p:cNvSpPr/>
          <p:nvPr/>
        </p:nvSpPr>
        <p:spPr>
          <a:xfrm>
            <a:off x="7355885" y="3697447"/>
            <a:ext cx="365760" cy="3657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3" name="正方形/長方形 132">
            <a:extLst>
              <a:ext uri="{FF2B5EF4-FFF2-40B4-BE49-F238E27FC236}">
                <a16:creationId xmlns:a16="http://schemas.microsoft.com/office/drawing/2014/main" id="{F61B3DF7-F071-9813-1463-E02A344FBB38}"/>
              </a:ext>
            </a:extLst>
          </p:cNvPr>
          <p:cNvSpPr/>
          <p:nvPr/>
        </p:nvSpPr>
        <p:spPr>
          <a:xfrm>
            <a:off x="7758932" y="3708495"/>
            <a:ext cx="365760" cy="3657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4" name="正方形/長方形 133">
            <a:extLst>
              <a:ext uri="{FF2B5EF4-FFF2-40B4-BE49-F238E27FC236}">
                <a16:creationId xmlns:a16="http://schemas.microsoft.com/office/drawing/2014/main" id="{F645DF14-D1F1-3139-C8AF-31CFCEA7DC30}"/>
              </a:ext>
            </a:extLst>
          </p:cNvPr>
          <p:cNvSpPr/>
          <p:nvPr/>
        </p:nvSpPr>
        <p:spPr>
          <a:xfrm>
            <a:off x="6974312" y="4505967"/>
            <a:ext cx="365760" cy="3657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6" name="正方形/長方形 135">
            <a:extLst>
              <a:ext uri="{FF2B5EF4-FFF2-40B4-BE49-F238E27FC236}">
                <a16:creationId xmlns:a16="http://schemas.microsoft.com/office/drawing/2014/main" id="{5FCB4FD5-EBBF-B0D0-8EC4-1EEA0A36C1DF}"/>
              </a:ext>
            </a:extLst>
          </p:cNvPr>
          <p:cNvSpPr/>
          <p:nvPr/>
        </p:nvSpPr>
        <p:spPr>
          <a:xfrm>
            <a:off x="7758932" y="4501977"/>
            <a:ext cx="365760" cy="36576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8</a:t>
            </a:r>
            <a:endParaRPr kumimoji="1" lang="ja-JP" altLang="en-US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137" name="正方形/長方形 136">
            <a:extLst>
              <a:ext uri="{FF2B5EF4-FFF2-40B4-BE49-F238E27FC236}">
                <a16:creationId xmlns:a16="http://schemas.microsoft.com/office/drawing/2014/main" id="{6CE11D55-B6D9-E7FB-7346-C2D45CE9F981}"/>
              </a:ext>
            </a:extLst>
          </p:cNvPr>
          <p:cNvSpPr/>
          <p:nvPr/>
        </p:nvSpPr>
        <p:spPr>
          <a:xfrm>
            <a:off x="8151242" y="4501977"/>
            <a:ext cx="365760" cy="3657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2</a:t>
            </a:r>
            <a:endParaRPr kumimoji="1" lang="ja-JP" altLang="en-US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138" name="正方形/長方形 137">
            <a:extLst>
              <a:ext uri="{FF2B5EF4-FFF2-40B4-BE49-F238E27FC236}">
                <a16:creationId xmlns:a16="http://schemas.microsoft.com/office/drawing/2014/main" id="{EE722A6E-0359-F61E-F291-339791CD9F1A}"/>
              </a:ext>
            </a:extLst>
          </p:cNvPr>
          <p:cNvSpPr/>
          <p:nvPr/>
        </p:nvSpPr>
        <p:spPr>
          <a:xfrm>
            <a:off x="6974312" y="4908232"/>
            <a:ext cx="365760" cy="3657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2</a:t>
            </a:r>
            <a:endParaRPr kumimoji="1" lang="ja-JP" altLang="en-US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139" name="正方形/長方形 138">
            <a:extLst>
              <a:ext uri="{FF2B5EF4-FFF2-40B4-BE49-F238E27FC236}">
                <a16:creationId xmlns:a16="http://schemas.microsoft.com/office/drawing/2014/main" id="{4E73FB9F-1D87-33A9-875C-C655BA35BD8F}"/>
              </a:ext>
            </a:extLst>
          </p:cNvPr>
          <p:cNvSpPr/>
          <p:nvPr/>
        </p:nvSpPr>
        <p:spPr>
          <a:xfrm>
            <a:off x="7366622" y="4904242"/>
            <a:ext cx="365760" cy="36576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32</a:t>
            </a:r>
            <a:endParaRPr kumimoji="1" lang="ja-JP" altLang="en-US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140" name="正方形/長方形 139">
            <a:extLst>
              <a:ext uri="{FF2B5EF4-FFF2-40B4-BE49-F238E27FC236}">
                <a16:creationId xmlns:a16="http://schemas.microsoft.com/office/drawing/2014/main" id="{C7053FD2-DAE0-8308-8DFF-B3AB721439FD}"/>
              </a:ext>
            </a:extLst>
          </p:cNvPr>
          <p:cNvSpPr/>
          <p:nvPr/>
        </p:nvSpPr>
        <p:spPr>
          <a:xfrm>
            <a:off x="7758932" y="4904242"/>
            <a:ext cx="365760" cy="36576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64</a:t>
            </a:r>
            <a:endParaRPr kumimoji="1" lang="ja-JP" altLang="en-US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141" name="正方形/長方形 140">
            <a:extLst>
              <a:ext uri="{FF2B5EF4-FFF2-40B4-BE49-F238E27FC236}">
                <a16:creationId xmlns:a16="http://schemas.microsoft.com/office/drawing/2014/main" id="{D508670E-517B-2579-E44B-6D33CF09C36E}"/>
              </a:ext>
            </a:extLst>
          </p:cNvPr>
          <p:cNvSpPr/>
          <p:nvPr/>
        </p:nvSpPr>
        <p:spPr>
          <a:xfrm>
            <a:off x="7366622" y="4094909"/>
            <a:ext cx="365760" cy="36576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16</a:t>
            </a:r>
            <a:endParaRPr kumimoji="1" lang="ja-JP" altLang="en-US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142" name="正方形/長方形 141">
            <a:extLst>
              <a:ext uri="{FF2B5EF4-FFF2-40B4-BE49-F238E27FC236}">
                <a16:creationId xmlns:a16="http://schemas.microsoft.com/office/drawing/2014/main" id="{D615C275-F80D-EAA9-3A4E-9E1AA65EDF37}"/>
              </a:ext>
            </a:extLst>
          </p:cNvPr>
          <p:cNvSpPr/>
          <p:nvPr/>
        </p:nvSpPr>
        <p:spPr>
          <a:xfrm>
            <a:off x="8149847" y="4101801"/>
            <a:ext cx="365760" cy="3657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4</a:t>
            </a:r>
            <a:endParaRPr kumimoji="1" lang="ja-JP" altLang="en-US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143" name="正方形/長方形 142">
            <a:extLst>
              <a:ext uri="{FF2B5EF4-FFF2-40B4-BE49-F238E27FC236}">
                <a16:creationId xmlns:a16="http://schemas.microsoft.com/office/drawing/2014/main" id="{F371EFDF-A3E2-4D79-6340-E948C4C6B59A}"/>
              </a:ext>
            </a:extLst>
          </p:cNvPr>
          <p:cNvSpPr/>
          <p:nvPr/>
        </p:nvSpPr>
        <p:spPr>
          <a:xfrm>
            <a:off x="8149847" y="4906331"/>
            <a:ext cx="365760" cy="36576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ja-JP" kern="0" spc="-1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128</a:t>
            </a:r>
            <a:endParaRPr kumimoji="1" lang="ja-JP" altLang="en-US" kern="0" spc="-100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144" name="正方形/長方形 143">
            <a:extLst>
              <a:ext uri="{FF2B5EF4-FFF2-40B4-BE49-F238E27FC236}">
                <a16:creationId xmlns:a16="http://schemas.microsoft.com/office/drawing/2014/main" id="{C1DF4B1B-D059-E53D-D240-20AEA0A516A7}"/>
              </a:ext>
            </a:extLst>
          </p:cNvPr>
          <p:cNvSpPr/>
          <p:nvPr/>
        </p:nvSpPr>
        <p:spPr>
          <a:xfrm>
            <a:off x="7366622" y="4505967"/>
            <a:ext cx="365760" cy="3657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5" name="矢印: 右 144">
            <a:extLst>
              <a:ext uri="{FF2B5EF4-FFF2-40B4-BE49-F238E27FC236}">
                <a16:creationId xmlns:a16="http://schemas.microsoft.com/office/drawing/2014/main" id="{042AE6F7-6A09-9AEE-BAB5-2FD701AA07CF}"/>
              </a:ext>
            </a:extLst>
          </p:cNvPr>
          <p:cNvSpPr/>
          <p:nvPr/>
        </p:nvSpPr>
        <p:spPr>
          <a:xfrm>
            <a:off x="8769731" y="4337375"/>
            <a:ext cx="1073016" cy="36933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6" name="正方形/長方形 145">
            <a:extLst>
              <a:ext uri="{FF2B5EF4-FFF2-40B4-BE49-F238E27FC236}">
                <a16:creationId xmlns:a16="http://schemas.microsoft.com/office/drawing/2014/main" id="{33AD7FAD-0286-BECC-F128-E45B27673345}"/>
              </a:ext>
            </a:extLst>
          </p:cNvPr>
          <p:cNvSpPr/>
          <p:nvPr/>
        </p:nvSpPr>
        <p:spPr>
          <a:xfrm>
            <a:off x="10025666" y="3661973"/>
            <a:ext cx="1638371" cy="16301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7" name="正方形/長方形 146">
            <a:extLst>
              <a:ext uri="{FF2B5EF4-FFF2-40B4-BE49-F238E27FC236}">
                <a16:creationId xmlns:a16="http://schemas.microsoft.com/office/drawing/2014/main" id="{A943D405-BD46-8E13-85F8-6CDA16347468}"/>
              </a:ext>
            </a:extLst>
          </p:cNvPr>
          <p:cNvSpPr/>
          <p:nvPr/>
        </p:nvSpPr>
        <p:spPr>
          <a:xfrm>
            <a:off x="10073690" y="3694677"/>
            <a:ext cx="365760" cy="3657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8" name="正方形/長方形 147">
            <a:extLst>
              <a:ext uri="{FF2B5EF4-FFF2-40B4-BE49-F238E27FC236}">
                <a16:creationId xmlns:a16="http://schemas.microsoft.com/office/drawing/2014/main" id="{A2285D99-5B82-423C-9DA6-225B89C1A38F}"/>
              </a:ext>
            </a:extLst>
          </p:cNvPr>
          <p:cNvSpPr/>
          <p:nvPr/>
        </p:nvSpPr>
        <p:spPr>
          <a:xfrm>
            <a:off x="10858310" y="4088149"/>
            <a:ext cx="365760" cy="3657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4</a:t>
            </a:r>
            <a:endParaRPr kumimoji="1" lang="ja-JP" altLang="en-US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149" name="正方形/長方形 148">
            <a:extLst>
              <a:ext uri="{FF2B5EF4-FFF2-40B4-BE49-F238E27FC236}">
                <a16:creationId xmlns:a16="http://schemas.microsoft.com/office/drawing/2014/main" id="{D8F23B60-4F77-3B67-5C14-1D141B7FC008}"/>
              </a:ext>
            </a:extLst>
          </p:cNvPr>
          <p:cNvSpPr/>
          <p:nvPr/>
        </p:nvSpPr>
        <p:spPr>
          <a:xfrm>
            <a:off x="11250620" y="3690687"/>
            <a:ext cx="365760" cy="3657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2</a:t>
            </a:r>
            <a:endParaRPr kumimoji="1" lang="ja-JP" altLang="en-US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150" name="正方形/長方形 149">
            <a:extLst>
              <a:ext uri="{FF2B5EF4-FFF2-40B4-BE49-F238E27FC236}">
                <a16:creationId xmlns:a16="http://schemas.microsoft.com/office/drawing/2014/main" id="{434A8E76-7AEB-B3E2-9235-2A135B2983B9}"/>
              </a:ext>
            </a:extLst>
          </p:cNvPr>
          <p:cNvSpPr/>
          <p:nvPr/>
        </p:nvSpPr>
        <p:spPr>
          <a:xfrm>
            <a:off x="10073690" y="4096942"/>
            <a:ext cx="365760" cy="3657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1" name="正方形/長方形 150">
            <a:extLst>
              <a:ext uri="{FF2B5EF4-FFF2-40B4-BE49-F238E27FC236}">
                <a16:creationId xmlns:a16="http://schemas.microsoft.com/office/drawing/2014/main" id="{2E1CD393-7A3E-CAEC-96B3-305F04003B39}"/>
              </a:ext>
            </a:extLst>
          </p:cNvPr>
          <p:cNvSpPr/>
          <p:nvPr/>
        </p:nvSpPr>
        <p:spPr>
          <a:xfrm>
            <a:off x="10455263" y="3690687"/>
            <a:ext cx="365760" cy="3657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2" name="正方形/長方形 151">
            <a:extLst>
              <a:ext uri="{FF2B5EF4-FFF2-40B4-BE49-F238E27FC236}">
                <a16:creationId xmlns:a16="http://schemas.microsoft.com/office/drawing/2014/main" id="{EB2BA83F-1B8E-0AA1-43ED-08F104A702C5}"/>
              </a:ext>
            </a:extLst>
          </p:cNvPr>
          <p:cNvSpPr/>
          <p:nvPr/>
        </p:nvSpPr>
        <p:spPr>
          <a:xfrm>
            <a:off x="10858310" y="3701735"/>
            <a:ext cx="365760" cy="3657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3" name="正方形/長方形 152">
            <a:extLst>
              <a:ext uri="{FF2B5EF4-FFF2-40B4-BE49-F238E27FC236}">
                <a16:creationId xmlns:a16="http://schemas.microsoft.com/office/drawing/2014/main" id="{44B85408-B786-1028-01F0-A0A26F8230CB}"/>
              </a:ext>
            </a:extLst>
          </p:cNvPr>
          <p:cNvSpPr/>
          <p:nvPr/>
        </p:nvSpPr>
        <p:spPr>
          <a:xfrm>
            <a:off x="10073690" y="4499207"/>
            <a:ext cx="365760" cy="3657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4" name="正方形/長方形 153">
            <a:extLst>
              <a:ext uri="{FF2B5EF4-FFF2-40B4-BE49-F238E27FC236}">
                <a16:creationId xmlns:a16="http://schemas.microsoft.com/office/drawing/2014/main" id="{3676819B-CEE6-B761-9412-5B2E5B09C575}"/>
              </a:ext>
            </a:extLst>
          </p:cNvPr>
          <p:cNvSpPr/>
          <p:nvPr/>
        </p:nvSpPr>
        <p:spPr>
          <a:xfrm>
            <a:off x="10858310" y="4495217"/>
            <a:ext cx="365760" cy="36576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8</a:t>
            </a:r>
            <a:endParaRPr kumimoji="1" lang="ja-JP" altLang="en-US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155" name="正方形/長方形 154">
            <a:extLst>
              <a:ext uri="{FF2B5EF4-FFF2-40B4-BE49-F238E27FC236}">
                <a16:creationId xmlns:a16="http://schemas.microsoft.com/office/drawing/2014/main" id="{5808CD7A-3CD1-CF67-4FAF-7AA9F3219A7D}"/>
              </a:ext>
            </a:extLst>
          </p:cNvPr>
          <p:cNvSpPr/>
          <p:nvPr/>
        </p:nvSpPr>
        <p:spPr>
          <a:xfrm>
            <a:off x="11250620" y="4495217"/>
            <a:ext cx="365760" cy="3657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2</a:t>
            </a:r>
            <a:endParaRPr kumimoji="1" lang="ja-JP" altLang="en-US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156" name="正方形/長方形 155">
            <a:extLst>
              <a:ext uri="{FF2B5EF4-FFF2-40B4-BE49-F238E27FC236}">
                <a16:creationId xmlns:a16="http://schemas.microsoft.com/office/drawing/2014/main" id="{1C25ACCA-9A9C-C8E1-CAE0-C245EAE471E4}"/>
              </a:ext>
            </a:extLst>
          </p:cNvPr>
          <p:cNvSpPr/>
          <p:nvPr/>
        </p:nvSpPr>
        <p:spPr>
          <a:xfrm>
            <a:off x="10073690" y="4901472"/>
            <a:ext cx="365760" cy="3657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2</a:t>
            </a:r>
            <a:endParaRPr kumimoji="1" lang="ja-JP" altLang="en-US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157" name="正方形/長方形 156">
            <a:extLst>
              <a:ext uri="{FF2B5EF4-FFF2-40B4-BE49-F238E27FC236}">
                <a16:creationId xmlns:a16="http://schemas.microsoft.com/office/drawing/2014/main" id="{DD0EEE88-6903-35E5-89F8-CAE35C3331C3}"/>
              </a:ext>
            </a:extLst>
          </p:cNvPr>
          <p:cNvSpPr/>
          <p:nvPr/>
        </p:nvSpPr>
        <p:spPr>
          <a:xfrm>
            <a:off x="10466000" y="4897482"/>
            <a:ext cx="365760" cy="36576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32</a:t>
            </a:r>
            <a:endParaRPr kumimoji="1" lang="ja-JP" altLang="en-US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158" name="正方形/長方形 157">
            <a:extLst>
              <a:ext uri="{FF2B5EF4-FFF2-40B4-BE49-F238E27FC236}">
                <a16:creationId xmlns:a16="http://schemas.microsoft.com/office/drawing/2014/main" id="{9E79B5B1-1E5C-945B-10B1-D8D117332723}"/>
              </a:ext>
            </a:extLst>
          </p:cNvPr>
          <p:cNvSpPr/>
          <p:nvPr/>
        </p:nvSpPr>
        <p:spPr>
          <a:xfrm>
            <a:off x="10858310" y="4897482"/>
            <a:ext cx="365760" cy="36576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64</a:t>
            </a:r>
            <a:endParaRPr kumimoji="1" lang="ja-JP" altLang="en-US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159" name="正方形/長方形 158">
            <a:extLst>
              <a:ext uri="{FF2B5EF4-FFF2-40B4-BE49-F238E27FC236}">
                <a16:creationId xmlns:a16="http://schemas.microsoft.com/office/drawing/2014/main" id="{ED8644B7-1251-EB8F-E290-9E6D05A20485}"/>
              </a:ext>
            </a:extLst>
          </p:cNvPr>
          <p:cNvSpPr/>
          <p:nvPr/>
        </p:nvSpPr>
        <p:spPr>
          <a:xfrm>
            <a:off x="10466000" y="4495217"/>
            <a:ext cx="365760" cy="36576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16</a:t>
            </a:r>
            <a:endParaRPr kumimoji="1" lang="ja-JP" altLang="en-US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160" name="正方形/長方形 159">
            <a:extLst>
              <a:ext uri="{FF2B5EF4-FFF2-40B4-BE49-F238E27FC236}">
                <a16:creationId xmlns:a16="http://schemas.microsoft.com/office/drawing/2014/main" id="{EE49A5ED-0DF6-FEE0-A24C-18F3257BF3D1}"/>
              </a:ext>
            </a:extLst>
          </p:cNvPr>
          <p:cNvSpPr/>
          <p:nvPr/>
        </p:nvSpPr>
        <p:spPr>
          <a:xfrm>
            <a:off x="11249225" y="4095041"/>
            <a:ext cx="365760" cy="3657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4</a:t>
            </a:r>
            <a:endParaRPr kumimoji="1" lang="ja-JP" altLang="en-US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161" name="正方形/長方形 160">
            <a:extLst>
              <a:ext uri="{FF2B5EF4-FFF2-40B4-BE49-F238E27FC236}">
                <a16:creationId xmlns:a16="http://schemas.microsoft.com/office/drawing/2014/main" id="{3C5DBA1C-0EE7-C9B1-DB33-20FCB00C2D7E}"/>
              </a:ext>
            </a:extLst>
          </p:cNvPr>
          <p:cNvSpPr/>
          <p:nvPr/>
        </p:nvSpPr>
        <p:spPr>
          <a:xfrm>
            <a:off x="11249225" y="4899571"/>
            <a:ext cx="365760" cy="36576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ja-JP" kern="0" spc="-1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128</a:t>
            </a:r>
            <a:endParaRPr kumimoji="1" lang="ja-JP" altLang="en-US" kern="0" spc="-100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162" name="正方形/長方形 161">
            <a:extLst>
              <a:ext uri="{FF2B5EF4-FFF2-40B4-BE49-F238E27FC236}">
                <a16:creationId xmlns:a16="http://schemas.microsoft.com/office/drawing/2014/main" id="{377269AC-9EB4-D4E3-B2A0-A87FA4935337}"/>
              </a:ext>
            </a:extLst>
          </p:cNvPr>
          <p:cNvSpPr/>
          <p:nvPr/>
        </p:nvSpPr>
        <p:spPr>
          <a:xfrm>
            <a:off x="10466000" y="4101708"/>
            <a:ext cx="365760" cy="3657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365263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254C7006-3021-A138-BD5F-F5B15865710A}"/>
              </a:ext>
            </a:extLst>
          </p:cNvPr>
          <p:cNvSpPr/>
          <p:nvPr/>
        </p:nvSpPr>
        <p:spPr>
          <a:xfrm>
            <a:off x="0" y="0"/>
            <a:ext cx="12192000" cy="126153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355600"/>
            <a:endParaRPr kumimoji="1" lang="ja-JP" altLang="en-US" sz="5400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79FA22AC-4679-050F-D9E5-D42070689398}"/>
              </a:ext>
            </a:extLst>
          </p:cNvPr>
          <p:cNvSpPr/>
          <p:nvPr/>
        </p:nvSpPr>
        <p:spPr>
          <a:xfrm>
            <a:off x="0" y="6112933"/>
            <a:ext cx="12192000" cy="74506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B39EE21D-36D6-8D7C-5037-CC713C179D0C}"/>
              </a:ext>
            </a:extLst>
          </p:cNvPr>
          <p:cNvSpPr/>
          <p:nvPr/>
        </p:nvSpPr>
        <p:spPr>
          <a:xfrm>
            <a:off x="0" y="2798233"/>
            <a:ext cx="12192000" cy="12615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355600" algn="ctr"/>
            <a:r>
              <a:rPr kumimoji="1" lang="ja-JP" altLang="en-US" sz="54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タスク</a:t>
            </a:r>
            <a:r>
              <a:rPr kumimoji="1" lang="en-US" altLang="ja-JP" sz="54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_2 : </a:t>
            </a:r>
            <a:r>
              <a:rPr kumimoji="1" lang="ja-JP" altLang="en-US" sz="54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各関数の実装</a:t>
            </a:r>
          </a:p>
        </p:txBody>
      </p:sp>
    </p:spTree>
    <p:extLst>
      <p:ext uri="{BB962C8B-B14F-4D97-AF65-F5344CB8AC3E}">
        <p14:creationId xmlns:p14="http://schemas.microsoft.com/office/powerpoint/2010/main" val="23633742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254C7006-3021-A138-BD5F-F5B15865710A}"/>
              </a:ext>
            </a:extLst>
          </p:cNvPr>
          <p:cNvSpPr/>
          <p:nvPr/>
        </p:nvSpPr>
        <p:spPr>
          <a:xfrm>
            <a:off x="0" y="0"/>
            <a:ext cx="12192000" cy="126153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355600"/>
            <a:r>
              <a:rPr kumimoji="1" lang="en-US" altLang="ja-JP" sz="54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-</a:t>
            </a:r>
            <a:r>
              <a:rPr kumimoji="1" lang="ja-JP" altLang="en-US" sz="54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 各関数の実装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79FA22AC-4679-050F-D9E5-D42070689398}"/>
              </a:ext>
            </a:extLst>
          </p:cNvPr>
          <p:cNvSpPr/>
          <p:nvPr/>
        </p:nvSpPr>
        <p:spPr>
          <a:xfrm>
            <a:off x="0" y="6112933"/>
            <a:ext cx="12192000" cy="74506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テキスト ボックス 59">
            <a:extLst>
              <a:ext uri="{FF2B5EF4-FFF2-40B4-BE49-F238E27FC236}">
                <a16:creationId xmlns:a16="http://schemas.microsoft.com/office/drawing/2014/main" id="{C62F27C3-D476-2C0F-8186-6295D7A12FE4}"/>
              </a:ext>
            </a:extLst>
          </p:cNvPr>
          <p:cNvSpPr txBox="1"/>
          <p:nvPr/>
        </p:nvSpPr>
        <p:spPr>
          <a:xfrm>
            <a:off x="426916" y="1570249"/>
            <a:ext cx="990599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必要な関数</a:t>
            </a:r>
            <a:b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</a:br>
            <a:b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</a:br>
            <a: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1. </a:t>
            </a: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上下左右キーの押下を検出する関数</a:t>
            </a:r>
            <a:b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</a:br>
            <a:b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</a:br>
            <a: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2. </a:t>
            </a: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押下された方向にタイルを寄せる関数</a:t>
            </a:r>
            <a:b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</a:br>
            <a:b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</a:br>
            <a: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3. </a:t>
            </a: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タイルを結合する関数</a:t>
            </a:r>
            <a:b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</a:br>
            <a:b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</a:br>
            <a: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4. </a:t>
            </a: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空いているマスにランダムに数字タイルを追加する関数</a:t>
            </a:r>
            <a:b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</a:br>
            <a:b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</a:br>
            <a: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5. </a:t>
            </a: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内部の数字タイルの状態を画面に反映させる関数</a:t>
            </a:r>
            <a:endParaRPr kumimoji="1" lang="en-US" altLang="ja-JP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99137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8D927366-A2BA-562F-C5A8-9F56A5989CF9}"/>
              </a:ext>
            </a:extLst>
          </p:cNvPr>
          <p:cNvSpPr/>
          <p:nvPr/>
        </p:nvSpPr>
        <p:spPr>
          <a:xfrm>
            <a:off x="0" y="0"/>
            <a:ext cx="12192000" cy="126153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355600"/>
            <a:r>
              <a:rPr kumimoji="1" lang="en-US" altLang="ja-JP" sz="54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- ChatGPT</a:t>
            </a:r>
            <a:r>
              <a:rPr kumimoji="1" lang="ja-JP" altLang="en-US" sz="54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導入</a:t>
            </a: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0502E5EA-2E8D-47CE-B260-23CD28A462D1}"/>
              </a:ext>
            </a:extLst>
          </p:cNvPr>
          <p:cNvSpPr txBox="1"/>
          <p:nvPr/>
        </p:nvSpPr>
        <p:spPr>
          <a:xfrm>
            <a:off x="372534" y="1537646"/>
            <a:ext cx="898313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以下のサイトから</a:t>
            </a:r>
            <a: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ChatGPT</a:t>
            </a: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のアカウント作成</a:t>
            </a:r>
            <a:b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</a:br>
            <a:r>
              <a:rPr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  <a:hlinkClick r:id="rId2"/>
              </a:rPr>
              <a:t>Introducing ChatGPT (openai.com)</a:t>
            </a:r>
            <a:br>
              <a:rPr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</a:br>
            <a:endParaRPr lang="en-US" altLang="ja-JP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有料版へのアップグレード</a:t>
            </a:r>
            <a: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(</a:t>
            </a: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月額</a:t>
            </a:r>
            <a: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20</a:t>
            </a: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ドル</a:t>
            </a:r>
            <a: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)</a:t>
            </a: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を推奨</a:t>
            </a:r>
            <a:b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</a:b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・</a:t>
            </a:r>
            <a: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GPT-3.5</a:t>
            </a: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より強化された</a:t>
            </a:r>
            <a: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GPT-4</a:t>
            </a: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の利用が可能</a:t>
            </a:r>
            <a:b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</a:b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・テキストによる入力のみならず、画像での入力が可能　→　</a:t>
            </a:r>
            <a: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web</a:t>
            </a: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デザインの指定が簡易</a:t>
            </a:r>
            <a:b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</a:b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・応答速度が高速、優先的なアクセス、質問</a:t>
            </a:r>
            <a: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/</a:t>
            </a: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生成可能な文字数の制約の緩和</a:t>
            </a:r>
            <a:b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</a:br>
            <a:endParaRPr kumimoji="1" lang="en-US" altLang="ja-JP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61A47339-2C22-8635-668D-B42E11A604D9}"/>
              </a:ext>
            </a:extLst>
          </p:cNvPr>
          <p:cNvSpPr/>
          <p:nvPr/>
        </p:nvSpPr>
        <p:spPr>
          <a:xfrm>
            <a:off x="0" y="6112933"/>
            <a:ext cx="12192000" cy="74506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81552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254C7006-3021-A138-BD5F-F5B15865710A}"/>
              </a:ext>
            </a:extLst>
          </p:cNvPr>
          <p:cNvSpPr/>
          <p:nvPr/>
        </p:nvSpPr>
        <p:spPr>
          <a:xfrm>
            <a:off x="0" y="0"/>
            <a:ext cx="12192000" cy="126153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355600"/>
            <a:r>
              <a:rPr kumimoji="1" lang="en-US" altLang="ja-JP" sz="54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-</a:t>
            </a:r>
            <a:r>
              <a:rPr kumimoji="1" lang="ja-JP" altLang="en-US" sz="54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 各関数の実装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79FA22AC-4679-050F-D9E5-D42070689398}"/>
              </a:ext>
            </a:extLst>
          </p:cNvPr>
          <p:cNvSpPr/>
          <p:nvPr/>
        </p:nvSpPr>
        <p:spPr>
          <a:xfrm>
            <a:off x="0" y="6112933"/>
            <a:ext cx="12192000" cy="74506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テキスト ボックス 59">
            <a:extLst>
              <a:ext uri="{FF2B5EF4-FFF2-40B4-BE49-F238E27FC236}">
                <a16:creationId xmlns:a16="http://schemas.microsoft.com/office/drawing/2014/main" id="{C62F27C3-D476-2C0F-8186-6295D7A12FE4}"/>
              </a:ext>
            </a:extLst>
          </p:cNvPr>
          <p:cNvSpPr txBox="1"/>
          <p:nvPr/>
        </p:nvSpPr>
        <p:spPr>
          <a:xfrm>
            <a:off x="426916" y="1570249"/>
            <a:ext cx="9905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上下左右キーの押下を検出する関数</a:t>
            </a:r>
            <a:endParaRPr kumimoji="1" lang="en-US" altLang="ja-JP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mc:AlternateContent xmlns:mc="http://schemas.openxmlformats.org/markup-compatibility/2006" xmlns:we="http://schemas.microsoft.com/office/webextensions/webextension/2010/11" xmlns:pca="http://schemas.microsoft.com/office/powerpoint/2013/contentapp">
        <mc:Choice Requires="we pca">
          <p:graphicFrame>
            <p:nvGraphicFramePr>
              <p:cNvPr id="3" name="アドイン 2" title="Web ビューアー">
                <a:extLst>
                  <a:ext uri="{FF2B5EF4-FFF2-40B4-BE49-F238E27FC236}">
                    <a16:creationId xmlns:a16="http://schemas.microsoft.com/office/drawing/2014/main" id="{2799E1AA-FC08-0BFF-4BD2-95A32AB1050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2794448"/>
                  </p:ext>
                </p:extLst>
              </p:nvPr>
            </p:nvGraphicFramePr>
            <p:xfrm>
              <a:off x="1524000" y="2158999"/>
              <a:ext cx="9144000" cy="3841749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3" name="アドイン 2" title="Web ビューアー">
                <a:extLst>
                  <a:ext uri="{FF2B5EF4-FFF2-40B4-BE49-F238E27FC236}">
                    <a16:creationId xmlns:a16="http://schemas.microsoft.com/office/drawing/2014/main" id="{2799E1AA-FC08-0BFF-4BD2-95A32AB1050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24000" y="2158999"/>
                <a:ext cx="9144000" cy="384174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644752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254C7006-3021-A138-BD5F-F5B15865710A}"/>
              </a:ext>
            </a:extLst>
          </p:cNvPr>
          <p:cNvSpPr/>
          <p:nvPr/>
        </p:nvSpPr>
        <p:spPr>
          <a:xfrm>
            <a:off x="0" y="0"/>
            <a:ext cx="12192000" cy="126153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355600"/>
            <a:r>
              <a:rPr kumimoji="1" lang="en-US" altLang="ja-JP" sz="54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-</a:t>
            </a:r>
            <a:r>
              <a:rPr kumimoji="1" lang="ja-JP" altLang="en-US" sz="54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 各関数の実装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79FA22AC-4679-050F-D9E5-D42070689398}"/>
              </a:ext>
            </a:extLst>
          </p:cNvPr>
          <p:cNvSpPr/>
          <p:nvPr/>
        </p:nvSpPr>
        <p:spPr>
          <a:xfrm>
            <a:off x="0" y="6112933"/>
            <a:ext cx="12192000" cy="74506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テキスト ボックス 59">
            <a:extLst>
              <a:ext uri="{FF2B5EF4-FFF2-40B4-BE49-F238E27FC236}">
                <a16:creationId xmlns:a16="http://schemas.microsoft.com/office/drawing/2014/main" id="{C62F27C3-D476-2C0F-8186-6295D7A12FE4}"/>
              </a:ext>
            </a:extLst>
          </p:cNvPr>
          <p:cNvSpPr txBox="1"/>
          <p:nvPr/>
        </p:nvSpPr>
        <p:spPr>
          <a:xfrm>
            <a:off x="426916" y="1570249"/>
            <a:ext cx="99059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押下された方向にタイルを寄せる関数、タイルを結合する関数</a:t>
            </a:r>
            <a:b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</a:br>
            <a: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(</a:t>
            </a: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デバッグポイント①</a:t>
            </a:r>
            <a: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)</a:t>
            </a:r>
          </a:p>
        </p:txBody>
      </p:sp>
      <mc:AlternateContent xmlns:mc="http://schemas.openxmlformats.org/markup-compatibility/2006" xmlns:we="http://schemas.microsoft.com/office/webextensions/webextension/2010/11" xmlns:pca="http://schemas.microsoft.com/office/powerpoint/2013/contentapp">
        <mc:Choice Requires="we pca">
          <p:graphicFrame>
            <p:nvGraphicFramePr>
              <p:cNvPr id="3" name="アドイン 2" title="Web ビューアー">
                <a:extLst>
                  <a:ext uri="{FF2B5EF4-FFF2-40B4-BE49-F238E27FC236}">
                    <a16:creationId xmlns:a16="http://schemas.microsoft.com/office/drawing/2014/main" id="{2799E1AA-FC08-0BFF-4BD2-95A32AB1050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34418350"/>
                  </p:ext>
                </p:extLst>
              </p:nvPr>
            </p:nvGraphicFramePr>
            <p:xfrm>
              <a:off x="1524000" y="2216580"/>
              <a:ext cx="9144000" cy="3841749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3" name="アドイン 2" title="Web ビューアー">
                <a:extLst>
                  <a:ext uri="{FF2B5EF4-FFF2-40B4-BE49-F238E27FC236}">
                    <a16:creationId xmlns:a16="http://schemas.microsoft.com/office/drawing/2014/main" id="{2799E1AA-FC08-0BFF-4BD2-95A32AB1050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24000" y="2216580"/>
                <a:ext cx="9144000" cy="384174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4116006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254C7006-3021-A138-BD5F-F5B15865710A}"/>
              </a:ext>
            </a:extLst>
          </p:cNvPr>
          <p:cNvSpPr/>
          <p:nvPr/>
        </p:nvSpPr>
        <p:spPr>
          <a:xfrm>
            <a:off x="0" y="0"/>
            <a:ext cx="12192000" cy="126153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355600"/>
            <a:r>
              <a:rPr kumimoji="1" lang="en-US" altLang="ja-JP" sz="54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-</a:t>
            </a:r>
            <a:r>
              <a:rPr kumimoji="1" lang="ja-JP" altLang="en-US" sz="54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 各関数の実装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79FA22AC-4679-050F-D9E5-D42070689398}"/>
              </a:ext>
            </a:extLst>
          </p:cNvPr>
          <p:cNvSpPr/>
          <p:nvPr/>
        </p:nvSpPr>
        <p:spPr>
          <a:xfrm>
            <a:off x="0" y="6112933"/>
            <a:ext cx="12192000" cy="74506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テキスト ボックス 59">
            <a:extLst>
              <a:ext uri="{FF2B5EF4-FFF2-40B4-BE49-F238E27FC236}">
                <a16:creationId xmlns:a16="http://schemas.microsoft.com/office/drawing/2014/main" id="{C62F27C3-D476-2C0F-8186-6295D7A12FE4}"/>
              </a:ext>
            </a:extLst>
          </p:cNvPr>
          <p:cNvSpPr txBox="1"/>
          <p:nvPr/>
        </p:nvSpPr>
        <p:spPr>
          <a:xfrm>
            <a:off x="426916" y="1570249"/>
            <a:ext cx="99059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内部の数字タイルの状態を画面に反映させる関数</a:t>
            </a:r>
            <a:b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</a:br>
            <a: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(</a:t>
            </a: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デバッグポイント②</a:t>
            </a:r>
            <a: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)</a:t>
            </a:r>
          </a:p>
        </p:txBody>
      </p:sp>
      <mc:AlternateContent xmlns:mc="http://schemas.openxmlformats.org/markup-compatibility/2006" xmlns:we="http://schemas.microsoft.com/office/webextensions/webextension/2010/11" xmlns:pca="http://schemas.microsoft.com/office/powerpoint/2013/contentapp">
        <mc:Choice Requires="we pca">
          <p:graphicFrame>
            <p:nvGraphicFramePr>
              <p:cNvPr id="3" name="アドイン 2" title="Web ビューアー">
                <a:extLst>
                  <a:ext uri="{FF2B5EF4-FFF2-40B4-BE49-F238E27FC236}">
                    <a16:creationId xmlns:a16="http://schemas.microsoft.com/office/drawing/2014/main" id="{2799E1AA-FC08-0BFF-4BD2-95A32AB10506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524000" y="2158999"/>
              <a:ext cx="9144000" cy="3841749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3" name="アドイン 2" title="Web ビューアー">
                <a:extLst>
                  <a:ext uri="{FF2B5EF4-FFF2-40B4-BE49-F238E27FC236}">
                    <a16:creationId xmlns:a16="http://schemas.microsoft.com/office/drawing/2014/main" id="{2799E1AA-FC08-0BFF-4BD2-95A32AB1050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24000" y="2158999"/>
                <a:ext cx="9144000" cy="384174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0409817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254C7006-3021-A138-BD5F-F5B15865710A}"/>
              </a:ext>
            </a:extLst>
          </p:cNvPr>
          <p:cNvSpPr/>
          <p:nvPr/>
        </p:nvSpPr>
        <p:spPr>
          <a:xfrm>
            <a:off x="0" y="0"/>
            <a:ext cx="12192000" cy="126153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355600"/>
            <a:r>
              <a:rPr kumimoji="1" lang="en-US" altLang="ja-JP" sz="54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-</a:t>
            </a:r>
            <a:r>
              <a:rPr kumimoji="1" lang="ja-JP" altLang="en-US" sz="54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 各関数の実装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79FA22AC-4679-050F-D9E5-D42070689398}"/>
              </a:ext>
            </a:extLst>
          </p:cNvPr>
          <p:cNvSpPr/>
          <p:nvPr/>
        </p:nvSpPr>
        <p:spPr>
          <a:xfrm>
            <a:off x="0" y="6112933"/>
            <a:ext cx="12192000" cy="74506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テキスト ボックス 59">
            <a:extLst>
              <a:ext uri="{FF2B5EF4-FFF2-40B4-BE49-F238E27FC236}">
                <a16:creationId xmlns:a16="http://schemas.microsoft.com/office/drawing/2014/main" id="{C62F27C3-D476-2C0F-8186-6295D7A12FE4}"/>
              </a:ext>
            </a:extLst>
          </p:cNvPr>
          <p:cNvSpPr txBox="1"/>
          <p:nvPr/>
        </p:nvSpPr>
        <p:spPr>
          <a:xfrm>
            <a:off x="426916" y="1570249"/>
            <a:ext cx="9905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空いているマスにランダムに数字タイルを追加する関数</a:t>
            </a:r>
            <a:endParaRPr kumimoji="1" lang="en-US" altLang="ja-JP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mc:AlternateContent xmlns:mc="http://schemas.openxmlformats.org/markup-compatibility/2006" xmlns:we="http://schemas.microsoft.com/office/webextensions/webextension/2010/11" xmlns:pca="http://schemas.microsoft.com/office/powerpoint/2013/contentapp">
        <mc:Choice Requires="we pca">
          <p:graphicFrame>
            <p:nvGraphicFramePr>
              <p:cNvPr id="3" name="アドイン 2" title="Web ビューアー">
                <a:extLst>
                  <a:ext uri="{FF2B5EF4-FFF2-40B4-BE49-F238E27FC236}">
                    <a16:creationId xmlns:a16="http://schemas.microsoft.com/office/drawing/2014/main" id="{2799E1AA-FC08-0BFF-4BD2-95A32AB10506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524000" y="2158999"/>
              <a:ext cx="9144000" cy="3841749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3" name="アドイン 2" title="Web ビューアー">
                <a:extLst>
                  <a:ext uri="{FF2B5EF4-FFF2-40B4-BE49-F238E27FC236}">
                    <a16:creationId xmlns:a16="http://schemas.microsoft.com/office/drawing/2014/main" id="{2799E1AA-FC08-0BFF-4BD2-95A32AB1050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24000" y="2158999"/>
                <a:ext cx="9144000" cy="384174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9181851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254C7006-3021-A138-BD5F-F5B15865710A}"/>
              </a:ext>
            </a:extLst>
          </p:cNvPr>
          <p:cNvSpPr/>
          <p:nvPr/>
        </p:nvSpPr>
        <p:spPr>
          <a:xfrm>
            <a:off x="0" y="0"/>
            <a:ext cx="12192000" cy="126153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355600"/>
            <a:endParaRPr kumimoji="1" lang="ja-JP" altLang="en-US" sz="5400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79FA22AC-4679-050F-D9E5-D42070689398}"/>
              </a:ext>
            </a:extLst>
          </p:cNvPr>
          <p:cNvSpPr/>
          <p:nvPr/>
        </p:nvSpPr>
        <p:spPr>
          <a:xfrm>
            <a:off x="0" y="6112933"/>
            <a:ext cx="12192000" cy="74506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B39EE21D-36D6-8D7C-5037-CC713C179D0C}"/>
              </a:ext>
            </a:extLst>
          </p:cNvPr>
          <p:cNvSpPr/>
          <p:nvPr/>
        </p:nvSpPr>
        <p:spPr>
          <a:xfrm>
            <a:off x="0" y="2798233"/>
            <a:ext cx="12192000" cy="12615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355600" algn="ctr"/>
            <a:r>
              <a:rPr kumimoji="1" lang="ja-JP" altLang="en-US" sz="54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タスク</a:t>
            </a:r>
            <a:r>
              <a:rPr kumimoji="1" lang="en-US" altLang="ja-JP" sz="54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_3 : </a:t>
            </a:r>
            <a:r>
              <a:rPr kumimoji="1" lang="ja-JP" altLang="en-US" sz="54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エラー処理</a:t>
            </a:r>
          </a:p>
        </p:txBody>
      </p:sp>
    </p:spTree>
    <p:extLst>
      <p:ext uri="{BB962C8B-B14F-4D97-AF65-F5344CB8AC3E}">
        <p14:creationId xmlns:p14="http://schemas.microsoft.com/office/powerpoint/2010/main" val="378646664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254C7006-3021-A138-BD5F-F5B15865710A}"/>
              </a:ext>
            </a:extLst>
          </p:cNvPr>
          <p:cNvSpPr/>
          <p:nvPr/>
        </p:nvSpPr>
        <p:spPr>
          <a:xfrm>
            <a:off x="0" y="0"/>
            <a:ext cx="12192000" cy="126153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355600"/>
            <a:r>
              <a:rPr kumimoji="1" lang="en-US" altLang="ja-JP" sz="54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-</a:t>
            </a:r>
            <a:r>
              <a:rPr kumimoji="1" lang="ja-JP" altLang="en-US" sz="54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 エラー①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79FA22AC-4679-050F-D9E5-D42070689398}"/>
              </a:ext>
            </a:extLst>
          </p:cNvPr>
          <p:cNvSpPr/>
          <p:nvPr/>
        </p:nvSpPr>
        <p:spPr>
          <a:xfrm>
            <a:off x="0" y="6112933"/>
            <a:ext cx="12192000" cy="74506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テキスト ボックス 59">
            <a:extLst>
              <a:ext uri="{FF2B5EF4-FFF2-40B4-BE49-F238E27FC236}">
                <a16:creationId xmlns:a16="http://schemas.microsoft.com/office/drawing/2014/main" id="{C62F27C3-D476-2C0F-8186-6295D7A12FE4}"/>
              </a:ext>
            </a:extLst>
          </p:cNvPr>
          <p:cNvSpPr txBox="1"/>
          <p:nvPr/>
        </p:nvSpPr>
        <p:spPr>
          <a:xfrm>
            <a:off x="426916" y="1570249"/>
            <a:ext cx="108506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初期状態の</a:t>
            </a:r>
            <a: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board</a:t>
            </a: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変数 </a:t>
            </a:r>
            <a: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(</a:t>
            </a: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内部の数字タイルの位置</a:t>
            </a:r>
            <a: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) </a:t>
            </a: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が全部</a:t>
            </a:r>
            <a: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null</a:t>
            </a:r>
            <a:b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</a:br>
            <a:endParaRPr kumimoji="1" lang="en-US" altLang="ja-JP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反省点 </a:t>
            </a:r>
            <a: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:</a:t>
            </a: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 初期状態の設定 </a:t>
            </a:r>
            <a: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(</a:t>
            </a: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前回</a:t>
            </a:r>
            <a: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) </a:t>
            </a: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もゲームに関わることであり、内部変数を定義してから実装</a:t>
            </a:r>
            <a: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(</a:t>
            </a: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命令</a:t>
            </a:r>
            <a: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)</a:t>
            </a: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すべき</a:t>
            </a:r>
            <a:endParaRPr kumimoji="1" lang="en-US" altLang="ja-JP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mc:AlternateContent xmlns:mc="http://schemas.openxmlformats.org/markup-compatibility/2006" xmlns:we="http://schemas.microsoft.com/office/webextensions/webextension/2010/11" xmlns:pca="http://schemas.microsoft.com/office/powerpoint/2013/contentapp">
        <mc:Choice Requires="we pca">
          <p:graphicFrame>
            <p:nvGraphicFramePr>
              <p:cNvPr id="3" name="アドイン 2" title="Web ビューアー">
                <a:extLst>
                  <a:ext uri="{FF2B5EF4-FFF2-40B4-BE49-F238E27FC236}">
                    <a16:creationId xmlns:a16="http://schemas.microsoft.com/office/drawing/2014/main" id="{2799E1AA-FC08-0BFF-4BD2-95A32AB1050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36926782"/>
                  </p:ext>
                </p:extLst>
              </p:nvPr>
            </p:nvGraphicFramePr>
            <p:xfrm>
              <a:off x="1524000" y="2641600"/>
              <a:ext cx="9144000" cy="3359148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3" name="アドイン 2" title="Web ビューアー">
                <a:extLst>
                  <a:ext uri="{FF2B5EF4-FFF2-40B4-BE49-F238E27FC236}">
                    <a16:creationId xmlns:a16="http://schemas.microsoft.com/office/drawing/2014/main" id="{2799E1AA-FC08-0BFF-4BD2-95A32AB1050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24000" y="2641600"/>
                <a:ext cx="9144000" cy="335914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7782169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254C7006-3021-A138-BD5F-F5B15865710A}"/>
              </a:ext>
            </a:extLst>
          </p:cNvPr>
          <p:cNvSpPr/>
          <p:nvPr/>
        </p:nvSpPr>
        <p:spPr>
          <a:xfrm>
            <a:off x="0" y="0"/>
            <a:ext cx="12192000" cy="126153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355600"/>
            <a:r>
              <a:rPr kumimoji="1" lang="en-US" altLang="ja-JP" sz="54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-</a:t>
            </a:r>
            <a:r>
              <a:rPr kumimoji="1" lang="ja-JP" altLang="en-US" sz="54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 エラー②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79FA22AC-4679-050F-D9E5-D42070689398}"/>
              </a:ext>
            </a:extLst>
          </p:cNvPr>
          <p:cNvSpPr/>
          <p:nvPr/>
        </p:nvSpPr>
        <p:spPr>
          <a:xfrm>
            <a:off x="0" y="6112933"/>
            <a:ext cx="12192000" cy="74506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テキスト ボックス 59">
            <a:extLst>
              <a:ext uri="{FF2B5EF4-FFF2-40B4-BE49-F238E27FC236}">
                <a16:creationId xmlns:a16="http://schemas.microsoft.com/office/drawing/2014/main" id="{C62F27C3-D476-2C0F-8186-6295D7A12FE4}"/>
              </a:ext>
            </a:extLst>
          </p:cNvPr>
          <p:cNvSpPr txBox="1"/>
          <p:nvPr/>
        </p:nvSpPr>
        <p:spPr>
          <a:xfrm>
            <a:off x="426916" y="1570249"/>
            <a:ext cx="10850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タイル移動後の数字タイルのサイズがゲームボードのタイルサイズと異なる</a:t>
            </a:r>
            <a:endParaRPr kumimoji="1" lang="en-US" altLang="ja-JP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mc:AlternateContent xmlns:mc="http://schemas.openxmlformats.org/markup-compatibility/2006" xmlns:we="http://schemas.microsoft.com/office/webextensions/webextension/2010/11" xmlns:pca="http://schemas.microsoft.com/office/powerpoint/2013/contentapp">
        <mc:Choice Requires="we pca">
          <p:graphicFrame>
            <p:nvGraphicFramePr>
              <p:cNvPr id="3" name="アドイン 2" title="Web ビューアー">
                <a:extLst>
                  <a:ext uri="{FF2B5EF4-FFF2-40B4-BE49-F238E27FC236}">
                    <a16:creationId xmlns:a16="http://schemas.microsoft.com/office/drawing/2014/main" id="{2799E1AA-FC08-0BFF-4BD2-95A32AB1050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42556776"/>
                  </p:ext>
                </p:extLst>
              </p:nvPr>
            </p:nvGraphicFramePr>
            <p:xfrm>
              <a:off x="1524000" y="2248296"/>
              <a:ext cx="9144000" cy="3752452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3" name="アドイン 2" title="Web ビューアー">
                <a:extLst>
                  <a:ext uri="{FF2B5EF4-FFF2-40B4-BE49-F238E27FC236}">
                    <a16:creationId xmlns:a16="http://schemas.microsoft.com/office/drawing/2014/main" id="{2799E1AA-FC08-0BFF-4BD2-95A32AB1050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24000" y="2248296"/>
                <a:ext cx="9144000" cy="375245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6575844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游ゴシック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游ゴシック" panose="020F0502020204030204"/>
              <a:ea typeface="+mn-ea"/>
              <a:cs typeface="+mn-cs"/>
            </a:endParaRPr>
          </a:p>
        </p:txBody>
      </p:sp>
      <p:pic>
        <p:nvPicPr>
          <p:cNvPr id="7" name="Graphic 6" descr="Game controller">
            <a:extLst>
              <a:ext uri="{FF2B5EF4-FFF2-40B4-BE49-F238E27FC236}">
                <a16:creationId xmlns:a16="http://schemas.microsoft.com/office/drawing/2014/main" id="{75DC9B13-3786-A589-A01F-D033E308C3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0470" y="1815320"/>
            <a:ext cx="4141760" cy="4141760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游ゴシック" panose="020F0502020204030204"/>
                <a:ea typeface="+mn-ea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游ゴシック" panose="020F0502020204030204"/>
                <a:ea typeface="+mn-ea"/>
                <a:cs typeface="+mn-cs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游ゴシック" panose="020F0502020204030204"/>
                <a:ea typeface="+mn-ea"/>
                <a:cs typeface="+mn-cs"/>
              </a:endParaRPr>
            </a:p>
          </p:txBody>
        </p:sp>
      </p:grpSp>
      <p:sp>
        <p:nvSpPr>
          <p:cNvPr id="13" name="タイトル 1">
            <a:extLst>
              <a:ext uri="{FF2B5EF4-FFF2-40B4-BE49-F238E27FC236}">
                <a16:creationId xmlns:a16="http://schemas.microsoft.com/office/drawing/2014/main" id="{EA2D6A1D-A805-961E-69A3-44B22E766D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01028" y="2551299"/>
            <a:ext cx="4805996" cy="1297115"/>
          </a:xfrm>
        </p:spPr>
        <p:txBody>
          <a:bodyPr anchor="t">
            <a:normAutofit/>
          </a:bodyPr>
          <a:lstStyle/>
          <a:p>
            <a:pPr algn="l"/>
            <a:r>
              <a:rPr kumimoji="1" lang="en-US" altLang="ja-JP" sz="4000" dirty="0">
                <a:solidFill>
                  <a:schemeClr val="tx2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ChatGPT</a:t>
            </a:r>
            <a:r>
              <a:rPr kumimoji="1" lang="ja-JP" altLang="en-US" sz="4000" dirty="0">
                <a:solidFill>
                  <a:schemeClr val="tx2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を使ってゲームを作ろう！</a:t>
            </a:r>
          </a:p>
        </p:txBody>
      </p:sp>
      <p:sp>
        <p:nvSpPr>
          <p:cNvPr id="20" name="字幕 2">
            <a:extLst>
              <a:ext uri="{FF2B5EF4-FFF2-40B4-BE49-F238E27FC236}">
                <a16:creationId xmlns:a16="http://schemas.microsoft.com/office/drawing/2014/main" id="{9E7CB235-B7F6-21D9-5D3E-DC21AD5F8F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74587" y="3572933"/>
            <a:ext cx="5118434" cy="838831"/>
          </a:xfrm>
        </p:spPr>
        <p:txBody>
          <a:bodyPr anchor="b">
            <a:normAutofit/>
          </a:bodyPr>
          <a:lstStyle/>
          <a:p>
            <a:pPr algn="l"/>
            <a:r>
              <a:rPr kumimoji="1" lang="ja-JP" altLang="en-US" sz="2000" dirty="0">
                <a:solidFill>
                  <a:schemeClr val="tx2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第</a:t>
            </a:r>
            <a:r>
              <a:rPr kumimoji="1" lang="en-US" altLang="ja-JP" sz="2000" dirty="0">
                <a:solidFill>
                  <a:schemeClr val="tx2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4</a:t>
            </a:r>
            <a:r>
              <a:rPr kumimoji="1" lang="ja-JP" altLang="en-US" sz="2000" dirty="0">
                <a:solidFill>
                  <a:schemeClr val="tx2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講 </a:t>
            </a:r>
            <a:r>
              <a:rPr lang="ja-JP" altLang="en-US" sz="2000" dirty="0">
                <a:solidFill>
                  <a:schemeClr val="tx2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ゲーム作成③ </a:t>
            </a:r>
            <a:r>
              <a:rPr lang="en-US" altLang="ja-JP" sz="2000" dirty="0">
                <a:solidFill>
                  <a:schemeClr val="tx2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(</a:t>
            </a:r>
            <a:r>
              <a:rPr lang="ja-JP" altLang="en-US" sz="2000" dirty="0">
                <a:solidFill>
                  <a:schemeClr val="tx2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ゲームクリアまたはゲームオーバー時の実装</a:t>
            </a:r>
            <a:r>
              <a:rPr lang="en-US" altLang="ja-JP" sz="2000" dirty="0">
                <a:solidFill>
                  <a:schemeClr val="tx2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)</a:t>
            </a:r>
            <a:endParaRPr kumimoji="1" lang="ja-JP" altLang="en-US" sz="2000" dirty="0">
              <a:solidFill>
                <a:schemeClr val="tx2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3694789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F1ED93DE-B581-C49E-7AB9-CD46A2DD7EA9}"/>
              </a:ext>
            </a:extLst>
          </p:cNvPr>
          <p:cNvSpPr txBox="1"/>
          <p:nvPr/>
        </p:nvSpPr>
        <p:spPr>
          <a:xfrm>
            <a:off x="481018" y="1600668"/>
            <a:ext cx="7426850" cy="2312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82663" indent="-982663" defTabSz="324612">
              <a:spcAft>
                <a:spcPts val="600"/>
              </a:spcAft>
            </a:pPr>
            <a:r>
              <a:rPr kumimoji="1" lang="ja-JP" altLang="en-US" sz="1988" kern="12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・</a:t>
            </a:r>
            <a:r>
              <a:rPr kumimoji="1" lang="ja-JP" altLang="en-US" sz="1988" strike="sngStrike" kern="1200" dirty="0">
                <a:solidFill>
                  <a:schemeClr val="bg1">
                    <a:lumMod val="85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第</a:t>
            </a:r>
            <a:r>
              <a:rPr kumimoji="1" lang="en-US" altLang="ja-JP" sz="1988" strike="sngStrike" kern="1200" dirty="0">
                <a:solidFill>
                  <a:schemeClr val="bg1">
                    <a:lumMod val="85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1</a:t>
            </a:r>
            <a:r>
              <a:rPr kumimoji="1" lang="ja-JP" altLang="en-US" sz="1988" strike="sngStrike" kern="1200" dirty="0">
                <a:solidFill>
                  <a:schemeClr val="bg1">
                    <a:lumMod val="85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講</a:t>
            </a:r>
            <a:r>
              <a:rPr kumimoji="1" lang="en-US" altLang="ja-JP" sz="1988" strike="sngStrike" dirty="0">
                <a:solidFill>
                  <a:schemeClr val="bg1">
                    <a:lumMod val="85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 </a:t>
            </a:r>
            <a:r>
              <a:rPr lang="en-US" altLang="ja-JP" sz="1988" strike="sngStrike" kern="1200" dirty="0">
                <a:solidFill>
                  <a:schemeClr val="bg1">
                    <a:lumMod val="85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:</a:t>
            </a:r>
            <a:r>
              <a:rPr lang="ja-JP" altLang="en-US" sz="1988" strike="sngStrike" kern="1200" dirty="0">
                <a:solidFill>
                  <a:schemeClr val="bg1">
                    <a:lumMod val="85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 </a:t>
            </a:r>
            <a:r>
              <a:rPr lang="en-US" altLang="ja-JP" sz="1988" strike="sngStrike" kern="1200" dirty="0">
                <a:solidFill>
                  <a:schemeClr val="bg1">
                    <a:lumMod val="85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ChatGPT</a:t>
            </a:r>
            <a:r>
              <a:rPr lang="ja-JP" altLang="en-US" sz="1988" strike="sngStrike" kern="1200" dirty="0">
                <a:solidFill>
                  <a:schemeClr val="bg1">
                    <a:lumMod val="85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の概要説明・導入、ゲーム制作の環境構築</a:t>
            </a:r>
            <a:endParaRPr lang="en-US" altLang="ja-JP" sz="1988" strike="sngStrike" kern="1200" dirty="0">
              <a:solidFill>
                <a:schemeClr val="bg1">
                  <a:lumMod val="85000"/>
                </a:schemeClr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  <a:cs typeface="+mn-cs"/>
            </a:endParaRPr>
          </a:p>
          <a:p>
            <a:pPr marL="982663" indent="-982663" defTabSz="324612">
              <a:spcAft>
                <a:spcPts val="600"/>
              </a:spcAft>
            </a:pPr>
            <a:r>
              <a:rPr lang="ja-JP" altLang="en-US" sz="1988" kern="12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・</a:t>
            </a:r>
            <a:r>
              <a:rPr lang="ja-JP" altLang="en-US" sz="1988" strike="sngStrike" kern="1200" dirty="0">
                <a:solidFill>
                  <a:schemeClr val="bg1">
                    <a:lumMod val="85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第</a:t>
            </a:r>
            <a:r>
              <a:rPr lang="en-US" altLang="ja-JP" sz="1988" strike="sngStrike" kern="1200" dirty="0">
                <a:solidFill>
                  <a:schemeClr val="bg1">
                    <a:lumMod val="85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2</a:t>
            </a:r>
            <a:r>
              <a:rPr lang="ja-JP" altLang="en-US" sz="1988" strike="sngStrike" kern="1200" dirty="0">
                <a:solidFill>
                  <a:schemeClr val="bg1">
                    <a:lumMod val="85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講</a:t>
            </a:r>
            <a:r>
              <a:rPr lang="ja-JP" altLang="en-US" sz="1988" strike="sngStrike" dirty="0">
                <a:solidFill>
                  <a:schemeClr val="bg1">
                    <a:lumMod val="85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 </a:t>
            </a:r>
            <a:r>
              <a:rPr lang="en-US" altLang="ja-JP" sz="1988" strike="sngStrike" kern="1200" dirty="0">
                <a:solidFill>
                  <a:schemeClr val="bg1">
                    <a:lumMod val="85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: </a:t>
            </a:r>
            <a:r>
              <a:rPr lang="ja-JP" altLang="en-US" sz="1988" strike="sngStrike" kern="1200" dirty="0">
                <a:solidFill>
                  <a:schemeClr val="bg1">
                    <a:lumMod val="85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ゲーム作成① </a:t>
            </a:r>
            <a:r>
              <a:rPr lang="en-US" altLang="ja-JP" sz="1988" strike="sngStrike" kern="1200" dirty="0">
                <a:solidFill>
                  <a:schemeClr val="bg1">
                    <a:lumMod val="85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(</a:t>
            </a:r>
            <a:r>
              <a:rPr lang="ja-JP" altLang="en-US" sz="1988" strike="sngStrike" kern="1200" dirty="0">
                <a:solidFill>
                  <a:schemeClr val="bg1">
                    <a:lumMod val="85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画面構成の実装</a:t>
            </a:r>
            <a:r>
              <a:rPr lang="en-US" altLang="ja-JP" sz="1988" strike="sngStrike" kern="1200" dirty="0">
                <a:solidFill>
                  <a:schemeClr val="bg1">
                    <a:lumMod val="85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)</a:t>
            </a:r>
          </a:p>
          <a:p>
            <a:pPr marL="982663" indent="-982663" defTabSz="324612">
              <a:spcAft>
                <a:spcPts val="600"/>
              </a:spcAft>
            </a:pPr>
            <a:r>
              <a:rPr lang="ja-JP" altLang="en-US" sz="1988" kern="12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・</a:t>
            </a:r>
            <a:r>
              <a:rPr lang="ja-JP" altLang="en-US" sz="1988" strike="sngStrike" kern="1200" dirty="0">
                <a:solidFill>
                  <a:schemeClr val="bg1">
                    <a:lumMod val="85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第</a:t>
            </a:r>
            <a:r>
              <a:rPr lang="en-US" altLang="ja-JP" sz="1988" strike="sngStrike" kern="1200" dirty="0">
                <a:solidFill>
                  <a:schemeClr val="bg1">
                    <a:lumMod val="85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3</a:t>
            </a:r>
            <a:r>
              <a:rPr lang="ja-JP" altLang="en-US" sz="1988" strike="sngStrike" kern="1200" dirty="0">
                <a:solidFill>
                  <a:schemeClr val="bg1">
                    <a:lumMod val="85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講</a:t>
            </a:r>
            <a:r>
              <a:rPr lang="en-US" altLang="ja-JP" sz="1988" strike="sngStrike" dirty="0">
                <a:solidFill>
                  <a:schemeClr val="bg1">
                    <a:lumMod val="85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 </a:t>
            </a:r>
            <a:r>
              <a:rPr lang="en-US" altLang="ja-JP" sz="1988" strike="sngStrike" kern="1200" dirty="0">
                <a:solidFill>
                  <a:schemeClr val="bg1">
                    <a:lumMod val="85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: </a:t>
            </a:r>
            <a:r>
              <a:rPr lang="ja-JP" altLang="en-US" sz="1988" strike="sngStrike" kern="1200" dirty="0">
                <a:solidFill>
                  <a:schemeClr val="bg1">
                    <a:lumMod val="85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ゲーム作成② </a:t>
            </a:r>
            <a:r>
              <a:rPr lang="en-US" altLang="ja-JP" sz="1988" strike="sngStrike" kern="1200" dirty="0">
                <a:solidFill>
                  <a:schemeClr val="bg1">
                    <a:lumMod val="85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(</a:t>
            </a:r>
            <a:r>
              <a:rPr lang="ja-JP" altLang="en-US" sz="1988" strike="sngStrike" kern="1200" dirty="0">
                <a:solidFill>
                  <a:schemeClr val="bg1">
                    <a:lumMod val="85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ゲームロジックの実装</a:t>
            </a:r>
            <a:r>
              <a:rPr lang="en-US" altLang="ja-JP" sz="1988" strike="sngStrike" kern="1200" dirty="0">
                <a:solidFill>
                  <a:schemeClr val="bg1">
                    <a:lumMod val="85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)</a:t>
            </a:r>
          </a:p>
          <a:p>
            <a:pPr marL="982663" indent="-982663" defTabSz="324612">
              <a:spcAft>
                <a:spcPts val="600"/>
              </a:spcAft>
            </a:pPr>
            <a:r>
              <a:rPr lang="ja-JP" altLang="en-US" sz="1988" kern="12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・</a:t>
            </a:r>
            <a:r>
              <a:rPr lang="ja-JP" altLang="en-US" sz="1988" kern="1200" dirty="0">
                <a:solidFill>
                  <a:schemeClr val="accent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第</a:t>
            </a:r>
            <a:r>
              <a:rPr lang="en-US" altLang="ja-JP" sz="1988" kern="1200" dirty="0">
                <a:solidFill>
                  <a:schemeClr val="accent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4</a:t>
            </a:r>
            <a:r>
              <a:rPr lang="ja-JP" altLang="en-US" sz="1988" kern="1200" dirty="0">
                <a:solidFill>
                  <a:schemeClr val="accent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講</a:t>
            </a:r>
            <a:r>
              <a:rPr lang="en-US" altLang="ja-JP" sz="1988" dirty="0">
                <a:solidFill>
                  <a:schemeClr val="accent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 </a:t>
            </a:r>
            <a:r>
              <a:rPr lang="en-US" altLang="ja-JP" sz="1988" kern="1200" dirty="0">
                <a:solidFill>
                  <a:schemeClr val="accent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: </a:t>
            </a:r>
            <a:r>
              <a:rPr lang="ja-JP" altLang="en-US" sz="1988" kern="1200" dirty="0">
                <a:solidFill>
                  <a:schemeClr val="accent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ゲーム作成③ </a:t>
            </a:r>
            <a:r>
              <a:rPr lang="en-US" altLang="ja-JP" sz="1988" kern="1200" dirty="0">
                <a:solidFill>
                  <a:schemeClr val="accent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(</a:t>
            </a:r>
            <a:r>
              <a:rPr lang="ja-JP" altLang="en-US" sz="1988" kern="1200" dirty="0">
                <a:solidFill>
                  <a:schemeClr val="accent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ゲームクリア、ゲームオーバー時の実装</a:t>
            </a:r>
            <a:r>
              <a:rPr lang="en-US" altLang="ja-JP" sz="1988" kern="1200" dirty="0">
                <a:solidFill>
                  <a:schemeClr val="accent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)</a:t>
            </a:r>
          </a:p>
          <a:p>
            <a:pPr marL="982663" indent="-982663" defTabSz="324612">
              <a:spcAft>
                <a:spcPts val="600"/>
              </a:spcAft>
            </a:pPr>
            <a:r>
              <a:rPr lang="ja-JP" altLang="en-US" sz="1988" kern="12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・第</a:t>
            </a:r>
            <a:r>
              <a:rPr lang="en-US" altLang="ja-JP" sz="1988" kern="12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5</a:t>
            </a:r>
            <a:r>
              <a:rPr lang="ja-JP" altLang="en-US" sz="1988" kern="12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講</a:t>
            </a:r>
            <a:r>
              <a:rPr lang="en-US" altLang="ja-JP" sz="1988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 </a:t>
            </a:r>
            <a:r>
              <a:rPr lang="en-US" altLang="ja-JP" sz="1988" kern="12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: </a:t>
            </a:r>
            <a:r>
              <a:rPr lang="ja-JP" altLang="en-US" sz="1988" kern="12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調整と公開 </a:t>
            </a:r>
            <a:r>
              <a:rPr lang="en-US" altLang="ja-JP" sz="1988" kern="12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(</a:t>
            </a:r>
            <a:r>
              <a:rPr lang="ja-JP" altLang="en-US" sz="1988" kern="12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バグの修正、公開サーバーの用意、デプロイ</a:t>
            </a:r>
            <a:r>
              <a:rPr lang="en-US" altLang="ja-JP" sz="1988" kern="12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)</a:t>
            </a:r>
          </a:p>
          <a:p>
            <a:pPr marL="982663" indent="-982663" defTabSz="324612">
              <a:spcAft>
                <a:spcPts val="600"/>
              </a:spcAft>
            </a:pPr>
            <a:r>
              <a:rPr lang="ja-JP" altLang="en-US" sz="1988" kern="12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・第</a:t>
            </a:r>
            <a:r>
              <a:rPr lang="en-US" altLang="ja-JP" sz="1988" kern="12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6</a:t>
            </a:r>
            <a:r>
              <a:rPr lang="ja-JP" altLang="en-US" sz="1988" kern="12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講</a:t>
            </a:r>
            <a:r>
              <a:rPr lang="en-US" altLang="ja-JP" sz="1988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 </a:t>
            </a:r>
            <a:r>
              <a:rPr lang="en-US" altLang="ja-JP" sz="1988" kern="12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: </a:t>
            </a:r>
            <a:r>
              <a:rPr lang="ja-JP" altLang="en-US" sz="1988" kern="12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アップグレード </a:t>
            </a:r>
            <a:r>
              <a:rPr lang="en-US" altLang="ja-JP" sz="1988" kern="12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(</a:t>
            </a:r>
            <a:r>
              <a:rPr lang="ja-JP" altLang="en-US" sz="1988" kern="12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拡張機能追加、まとめ</a:t>
            </a:r>
            <a:r>
              <a:rPr lang="en-US" altLang="ja-JP" sz="1988" kern="12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)</a:t>
            </a:r>
            <a:endParaRPr lang="en-US" altLang="ja-JP" sz="2800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pic>
        <p:nvPicPr>
          <p:cNvPr id="3" name="図 2" descr="モニター画面に映る文字&#10;&#10;自動的に生成された説明">
            <a:extLst>
              <a:ext uri="{FF2B5EF4-FFF2-40B4-BE49-F238E27FC236}">
                <a16:creationId xmlns:a16="http://schemas.microsoft.com/office/drawing/2014/main" id="{6EFB9D28-7B0F-8E61-7488-3245EBDCB9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1940" y="1958507"/>
            <a:ext cx="2941657" cy="1954717"/>
          </a:xfrm>
          <a:prstGeom prst="rect">
            <a:avLst/>
          </a:prstGeom>
        </p:spPr>
      </p:pic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254C7006-3021-A138-BD5F-F5B15865710A}"/>
              </a:ext>
            </a:extLst>
          </p:cNvPr>
          <p:cNvSpPr/>
          <p:nvPr/>
        </p:nvSpPr>
        <p:spPr>
          <a:xfrm>
            <a:off x="0" y="0"/>
            <a:ext cx="12192000" cy="126153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355600"/>
            <a:r>
              <a:rPr kumimoji="1" lang="ja-JP" altLang="en-US" sz="54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講義計画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79FA22AC-4679-050F-D9E5-D42070689398}"/>
              </a:ext>
            </a:extLst>
          </p:cNvPr>
          <p:cNvSpPr/>
          <p:nvPr/>
        </p:nvSpPr>
        <p:spPr>
          <a:xfrm>
            <a:off x="0" y="6112933"/>
            <a:ext cx="12192000" cy="74506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5475854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254C7006-3021-A138-BD5F-F5B15865710A}"/>
              </a:ext>
            </a:extLst>
          </p:cNvPr>
          <p:cNvSpPr/>
          <p:nvPr/>
        </p:nvSpPr>
        <p:spPr>
          <a:xfrm>
            <a:off x="0" y="0"/>
            <a:ext cx="12192000" cy="126153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355600"/>
            <a:r>
              <a:rPr kumimoji="1" lang="en-US" altLang="ja-JP" sz="54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-</a:t>
            </a:r>
            <a:r>
              <a:rPr kumimoji="1" lang="ja-JP" altLang="en-US" sz="54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 今回のタスク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79FA22AC-4679-050F-D9E5-D42070689398}"/>
              </a:ext>
            </a:extLst>
          </p:cNvPr>
          <p:cNvSpPr/>
          <p:nvPr/>
        </p:nvSpPr>
        <p:spPr>
          <a:xfrm>
            <a:off x="0" y="6112933"/>
            <a:ext cx="12192000" cy="74506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2E9E39BB-37A4-524C-4663-F85CAF7994A5}"/>
              </a:ext>
            </a:extLst>
          </p:cNvPr>
          <p:cNvSpPr txBox="1"/>
          <p:nvPr/>
        </p:nvSpPr>
        <p:spPr>
          <a:xfrm>
            <a:off x="372535" y="1537646"/>
            <a:ext cx="990599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タスク</a:t>
            </a:r>
            <a: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_1 : </a:t>
            </a: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スコア実装</a:t>
            </a:r>
            <a:b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</a:br>
            <a:endParaRPr kumimoji="1" lang="en-US" altLang="ja-JP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タスク</a:t>
            </a:r>
            <a: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_2 : </a:t>
            </a: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ゲームクリア実装</a:t>
            </a:r>
            <a:b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</a:br>
            <a:endParaRPr kumimoji="1" lang="en-US" altLang="ja-JP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タスク</a:t>
            </a:r>
            <a: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_3 : </a:t>
            </a: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ゲームオーバー実装</a:t>
            </a:r>
            <a:b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</a:br>
            <a:endParaRPr kumimoji="1" lang="en-US" altLang="ja-JP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まとめ</a:t>
            </a:r>
            <a:endParaRPr kumimoji="1" lang="en-US" altLang="ja-JP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281681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we="http://schemas.microsoft.com/office/webextensions/webextension/2010/11" xmlns:pca="http://schemas.microsoft.com/office/powerpoint/2013/contentapp">
        <mc:Choice Requires="we pca">
          <p:graphicFrame>
            <p:nvGraphicFramePr>
              <p:cNvPr id="16" name="アドイン 15" title="Web ビューアー">
                <a:extLst>
                  <a:ext uri="{FF2B5EF4-FFF2-40B4-BE49-F238E27FC236}">
                    <a16:creationId xmlns:a16="http://schemas.microsoft.com/office/drawing/2014/main" id="{35FDF471-71BA-10AD-4774-8974508F044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79504669"/>
                  </p:ext>
                </p:extLst>
              </p:nvPr>
            </p:nvGraphicFramePr>
            <p:xfrm>
              <a:off x="6595599" y="2879226"/>
              <a:ext cx="5300733" cy="2516588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16" name="アドイン 15" title="Web ビューアー">
                <a:extLst>
                  <a:ext uri="{FF2B5EF4-FFF2-40B4-BE49-F238E27FC236}">
                    <a16:creationId xmlns:a16="http://schemas.microsoft.com/office/drawing/2014/main" id="{35FDF471-71BA-10AD-4774-8974508F044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595599" y="2879226"/>
                <a:ext cx="5300733" cy="2516588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8D927366-A2BA-562F-C5A8-9F56A5989CF9}"/>
              </a:ext>
            </a:extLst>
          </p:cNvPr>
          <p:cNvSpPr/>
          <p:nvPr/>
        </p:nvSpPr>
        <p:spPr>
          <a:xfrm>
            <a:off x="0" y="0"/>
            <a:ext cx="12192000" cy="126153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355600"/>
            <a:r>
              <a:rPr kumimoji="1" lang="en-US" altLang="ja-JP" sz="54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- </a:t>
            </a:r>
            <a:r>
              <a:rPr kumimoji="1" lang="ja-JP" altLang="en-US" sz="54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環境構築</a:t>
            </a: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0502E5EA-2E8D-47CE-B260-23CD28A462D1}"/>
              </a:ext>
            </a:extLst>
          </p:cNvPr>
          <p:cNvSpPr txBox="1"/>
          <p:nvPr/>
        </p:nvSpPr>
        <p:spPr>
          <a:xfrm>
            <a:off x="372535" y="1537646"/>
            <a:ext cx="4656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ゲーム制作するための環境構築の質問</a:t>
            </a:r>
            <a:endParaRPr kumimoji="1" lang="en-US" altLang="ja-JP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61A47339-2C22-8635-668D-B42E11A604D9}"/>
              </a:ext>
            </a:extLst>
          </p:cNvPr>
          <p:cNvSpPr/>
          <p:nvPr/>
        </p:nvSpPr>
        <p:spPr>
          <a:xfrm>
            <a:off x="0" y="6112933"/>
            <a:ext cx="12192000" cy="74506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25FC2E99-5E78-2CA6-ED99-4BA2836B665C}"/>
              </a:ext>
            </a:extLst>
          </p:cNvPr>
          <p:cNvSpPr txBox="1"/>
          <p:nvPr/>
        </p:nvSpPr>
        <p:spPr>
          <a:xfrm>
            <a:off x="372534" y="2293211"/>
            <a:ext cx="42163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7800" indent="-177800"/>
            <a:r>
              <a:rPr kumimoji="1" lang="en-US" altLang="ja-JP" sz="1600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×</a:t>
            </a:r>
            <a:r>
              <a:rPr kumimoji="1" lang="ja-JP" altLang="en-US" sz="1600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悪い例</a:t>
            </a:r>
            <a:br>
              <a:rPr kumimoji="1" lang="en-US" altLang="ja-JP" sz="1600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</a:br>
            <a:r>
              <a:rPr kumimoji="1" lang="ja-JP" altLang="en-US" sz="1600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・質問が抽象的</a:t>
            </a:r>
            <a:endParaRPr kumimoji="1" lang="en-US" altLang="ja-JP" sz="1600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B93ED075-88B2-0C54-F9E4-AE937F170229}"/>
              </a:ext>
            </a:extLst>
          </p:cNvPr>
          <p:cNvSpPr txBox="1"/>
          <p:nvPr/>
        </p:nvSpPr>
        <p:spPr>
          <a:xfrm>
            <a:off x="6197601" y="2291039"/>
            <a:ext cx="42163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7800" indent="-177800"/>
            <a:r>
              <a:rPr kumimoji="1" lang="en-US" altLang="ja-JP" sz="1600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×</a:t>
            </a:r>
            <a:r>
              <a:rPr kumimoji="1" lang="ja-JP" altLang="en-US" sz="1600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良い例</a:t>
            </a:r>
            <a:br>
              <a:rPr kumimoji="1" lang="en-US" altLang="ja-JP" sz="1600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</a:br>
            <a:r>
              <a:rPr kumimoji="1" lang="ja-JP" altLang="en-US" sz="1600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・質問が具体的</a:t>
            </a:r>
            <a:r>
              <a:rPr kumimoji="1" lang="en-US" altLang="ja-JP" sz="1600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(</a:t>
            </a:r>
            <a:r>
              <a:rPr kumimoji="1" lang="ja-JP" altLang="en-US" sz="1600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状況の設定、指示</a:t>
            </a:r>
            <a:r>
              <a:rPr kumimoji="1" lang="en-US" altLang="ja-JP" sz="1600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)</a:t>
            </a:r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3968429C-5BDA-8CF8-1F91-AA33F1911441}"/>
              </a:ext>
            </a:extLst>
          </p:cNvPr>
          <p:cNvSpPr/>
          <p:nvPr/>
        </p:nvSpPr>
        <p:spPr>
          <a:xfrm>
            <a:off x="6514099" y="4859354"/>
            <a:ext cx="5382233" cy="6362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A4CCC7B8-BBEA-F5EC-3254-E4C2E99835DE}"/>
              </a:ext>
            </a:extLst>
          </p:cNvPr>
          <p:cNvSpPr/>
          <p:nvPr/>
        </p:nvSpPr>
        <p:spPr>
          <a:xfrm>
            <a:off x="372534" y="2116667"/>
            <a:ext cx="11633199" cy="3630220"/>
          </a:xfrm>
          <a:prstGeom prst="rect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D62AD63F-5A71-3A2A-A9FF-FFAF1D3810E3}"/>
              </a:ext>
            </a:extLst>
          </p:cNvPr>
          <p:cNvSpPr txBox="1"/>
          <p:nvPr/>
        </p:nvSpPr>
        <p:spPr>
          <a:xfrm>
            <a:off x="4914899" y="1891373"/>
            <a:ext cx="204046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ChatGPT</a:t>
            </a: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の応答①</a:t>
            </a:r>
            <a:endParaRPr kumimoji="1" lang="en-US" altLang="ja-JP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mc:AlternateContent xmlns:mc="http://schemas.openxmlformats.org/markup-compatibility/2006" xmlns:we="http://schemas.microsoft.com/office/webextensions/webextension/2010/11" xmlns:pca="http://schemas.microsoft.com/office/powerpoint/2013/contentapp">
        <mc:Choice Requires="we pca">
          <p:graphicFrame>
            <p:nvGraphicFramePr>
              <p:cNvPr id="3" name="アドイン 2" title="Web ビューアー">
                <a:extLst>
                  <a:ext uri="{FF2B5EF4-FFF2-40B4-BE49-F238E27FC236}">
                    <a16:creationId xmlns:a16="http://schemas.microsoft.com/office/drawing/2014/main" id="{371624AC-F90B-0843-F5F5-3086E1BACEE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1325451"/>
                  </p:ext>
                </p:extLst>
              </p:nvPr>
            </p:nvGraphicFramePr>
            <p:xfrm>
              <a:off x="840572" y="2883941"/>
              <a:ext cx="5053962" cy="2658131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4"/>
              </a:graphicData>
            </a:graphic>
          </p:graphicFrame>
        </mc:Choice>
        <mc:Fallback xmlns="">
          <p:pic>
            <p:nvPicPr>
              <p:cNvPr id="3" name="アドイン 2" title="Web ビューアー">
                <a:extLst>
                  <a:ext uri="{FF2B5EF4-FFF2-40B4-BE49-F238E27FC236}">
                    <a16:creationId xmlns:a16="http://schemas.microsoft.com/office/drawing/2014/main" id="{371624AC-F90B-0843-F5F5-3086E1BACEE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40572" y="2883941"/>
                <a:ext cx="5053962" cy="2658131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AFDCDC5F-A55C-9A47-10D5-0559F4B6644E}"/>
              </a:ext>
            </a:extLst>
          </p:cNvPr>
          <p:cNvSpPr/>
          <p:nvPr/>
        </p:nvSpPr>
        <p:spPr>
          <a:xfrm>
            <a:off x="796729" y="4868122"/>
            <a:ext cx="5249332" cy="7042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7" name="図 6" descr="テキスト が含まれている画像&#10;&#10;自動的に生成された説明">
            <a:extLst>
              <a:ext uri="{FF2B5EF4-FFF2-40B4-BE49-F238E27FC236}">
                <a16:creationId xmlns:a16="http://schemas.microsoft.com/office/drawing/2014/main" id="{C9892C94-FBB6-83EA-4415-322F0AEB8CC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270" y="4859354"/>
            <a:ext cx="3117196" cy="398592"/>
          </a:xfrm>
          <a:prstGeom prst="rect">
            <a:avLst/>
          </a:prstGeom>
        </p:spPr>
      </p:pic>
      <p:pic>
        <p:nvPicPr>
          <p:cNvPr id="10" name="グラフィックス 9" descr="右向き指示マーク 枠線">
            <a:extLst>
              <a:ext uri="{FF2B5EF4-FFF2-40B4-BE49-F238E27FC236}">
                <a16:creationId xmlns:a16="http://schemas.microsoft.com/office/drawing/2014/main" id="{4F1448F8-20BD-9217-1267-159B5FF81BF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3374490">
            <a:off x="3868919" y="5056797"/>
            <a:ext cx="280960" cy="280960"/>
          </a:xfrm>
          <a:prstGeom prst="rect">
            <a:avLst/>
          </a:prstGeom>
        </p:spPr>
      </p:pic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96715D7C-7DB6-D68B-6F0C-FDA50FFB1A51}"/>
              </a:ext>
            </a:extLst>
          </p:cNvPr>
          <p:cNvSpPr txBox="1"/>
          <p:nvPr/>
        </p:nvSpPr>
        <p:spPr>
          <a:xfrm>
            <a:off x="4005466" y="5196646"/>
            <a:ext cx="22944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7800" indent="-177800"/>
            <a:r>
              <a:rPr kumimoji="1" lang="ja-JP" altLang="en-US" sz="1600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このボタンで質問を編集</a:t>
            </a:r>
            <a:endParaRPr kumimoji="1" lang="en-US" altLang="ja-JP" sz="1600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864A3258-C2C9-AA2C-C1CC-D335BD138CE3}"/>
              </a:ext>
            </a:extLst>
          </p:cNvPr>
          <p:cNvSpPr/>
          <p:nvPr/>
        </p:nvSpPr>
        <p:spPr>
          <a:xfrm>
            <a:off x="685801" y="4919131"/>
            <a:ext cx="5589934" cy="584775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9137693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254C7006-3021-A138-BD5F-F5B15865710A}"/>
              </a:ext>
            </a:extLst>
          </p:cNvPr>
          <p:cNvSpPr/>
          <p:nvPr/>
        </p:nvSpPr>
        <p:spPr>
          <a:xfrm>
            <a:off x="0" y="0"/>
            <a:ext cx="12192000" cy="126153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355600"/>
            <a:endParaRPr kumimoji="1" lang="ja-JP" altLang="en-US" sz="5400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79FA22AC-4679-050F-D9E5-D42070689398}"/>
              </a:ext>
            </a:extLst>
          </p:cNvPr>
          <p:cNvSpPr/>
          <p:nvPr/>
        </p:nvSpPr>
        <p:spPr>
          <a:xfrm>
            <a:off x="0" y="6112933"/>
            <a:ext cx="12192000" cy="74506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B39EE21D-36D6-8D7C-5037-CC713C179D0C}"/>
              </a:ext>
            </a:extLst>
          </p:cNvPr>
          <p:cNvSpPr/>
          <p:nvPr/>
        </p:nvSpPr>
        <p:spPr>
          <a:xfrm>
            <a:off x="0" y="2798233"/>
            <a:ext cx="12192000" cy="12615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355600" algn="ctr"/>
            <a:r>
              <a:rPr kumimoji="1" lang="ja-JP" altLang="en-US" sz="54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タスク</a:t>
            </a:r>
            <a:r>
              <a:rPr kumimoji="1" lang="en-US" altLang="ja-JP" sz="54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_1 : </a:t>
            </a:r>
            <a:r>
              <a:rPr kumimoji="1" lang="ja-JP" altLang="en-US" sz="54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スコア実装</a:t>
            </a:r>
          </a:p>
        </p:txBody>
      </p:sp>
    </p:spTree>
    <p:extLst>
      <p:ext uri="{BB962C8B-B14F-4D97-AF65-F5344CB8AC3E}">
        <p14:creationId xmlns:p14="http://schemas.microsoft.com/office/powerpoint/2010/main" val="405718967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254C7006-3021-A138-BD5F-F5B15865710A}"/>
              </a:ext>
            </a:extLst>
          </p:cNvPr>
          <p:cNvSpPr/>
          <p:nvPr/>
        </p:nvSpPr>
        <p:spPr>
          <a:xfrm>
            <a:off x="0" y="0"/>
            <a:ext cx="12192000" cy="126153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355600"/>
            <a:r>
              <a:rPr kumimoji="1" lang="en-US" altLang="ja-JP" sz="54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-</a:t>
            </a:r>
            <a:r>
              <a:rPr kumimoji="1" lang="ja-JP" altLang="en-US" sz="54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 スコア実装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79FA22AC-4679-050F-D9E5-D42070689398}"/>
              </a:ext>
            </a:extLst>
          </p:cNvPr>
          <p:cNvSpPr/>
          <p:nvPr/>
        </p:nvSpPr>
        <p:spPr>
          <a:xfrm>
            <a:off x="0" y="6112933"/>
            <a:ext cx="12192000" cy="74506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テキスト ボックス 59">
            <a:extLst>
              <a:ext uri="{FF2B5EF4-FFF2-40B4-BE49-F238E27FC236}">
                <a16:creationId xmlns:a16="http://schemas.microsoft.com/office/drawing/2014/main" id="{C62F27C3-D476-2C0F-8186-6295D7A12FE4}"/>
              </a:ext>
            </a:extLst>
          </p:cNvPr>
          <p:cNvSpPr txBox="1"/>
          <p:nvPr/>
        </p:nvSpPr>
        <p:spPr>
          <a:xfrm>
            <a:off x="426915" y="1570249"/>
            <a:ext cx="11147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タイル結合後の数字をスコアに加算 </a:t>
            </a:r>
            <a: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(</a:t>
            </a: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例えば</a:t>
            </a:r>
            <a: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2</a:t>
            </a: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と</a:t>
            </a:r>
            <a: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2</a:t>
            </a: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のタイルが結合して</a:t>
            </a:r>
            <a: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4</a:t>
            </a: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のタイルが出来た場合、スコアに</a:t>
            </a:r>
            <a: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4</a:t>
            </a: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を加算</a:t>
            </a:r>
            <a: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)</a:t>
            </a:r>
          </a:p>
        </p:txBody>
      </p:sp>
      <mc:AlternateContent xmlns:mc="http://schemas.openxmlformats.org/markup-compatibility/2006" xmlns:we="http://schemas.microsoft.com/office/webextensions/webextension/2010/11" xmlns:pca="http://schemas.microsoft.com/office/powerpoint/2013/contentapp">
        <mc:Choice Requires="we pca">
          <p:graphicFrame>
            <p:nvGraphicFramePr>
              <p:cNvPr id="3" name="アドイン 2" title="Web ビューアー">
                <a:extLst>
                  <a:ext uri="{FF2B5EF4-FFF2-40B4-BE49-F238E27FC236}">
                    <a16:creationId xmlns:a16="http://schemas.microsoft.com/office/drawing/2014/main" id="{2799E1AA-FC08-0BFF-4BD2-95A32AB1050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94449359"/>
                  </p:ext>
                </p:extLst>
              </p:nvPr>
            </p:nvGraphicFramePr>
            <p:xfrm>
              <a:off x="203199" y="1939581"/>
              <a:ext cx="11870267" cy="4061167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3" name="アドイン 2" title="Web ビューアー">
                <a:extLst>
                  <a:ext uri="{FF2B5EF4-FFF2-40B4-BE49-F238E27FC236}">
                    <a16:creationId xmlns:a16="http://schemas.microsoft.com/office/drawing/2014/main" id="{2799E1AA-FC08-0BFF-4BD2-95A32AB1050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3199" y="1939581"/>
                <a:ext cx="11870267" cy="406116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4856190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254C7006-3021-A138-BD5F-F5B15865710A}"/>
              </a:ext>
            </a:extLst>
          </p:cNvPr>
          <p:cNvSpPr/>
          <p:nvPr/>
        </p:nvSpPr>
        <p:spPr>
          <a:xfrm>
            <a:off x="0" y="0"/>
            <a:ext cx="12192000" cy="126153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355600"/>
            <a:endParaRPr kumimoji="1" lang="ja-JP" altLang="en-US" sz="5400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79FA22AC-4679-050F-D9E5-D42070689398}"/>
              </a:ext>
            </a:extLst>
          </p:cNvPr>
          <p:cNvSpPr/>
          <p:nvPr/>
        </p:nvSpPr>
        <p:spPr>
          <a:xfrm>
            <a:off x="0" y="6112933"/>
            <a:ext cx="12192000" cy="74506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B39EE21D-36D6-8D7C-5037-CC713C179D0C}"/>
              </a:ext>
            </a:extLst>
          </p:cNvPr>
          <p:cNvSpPr/>
          <p:nvPr/>
        </p:nvSpPr>
        <p:spPr>
          <a:xfrm>
            <a:off x="0" y="2798233"/>
            <a:ext cx="12192000" cy="12615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355600" algn="ctr"/>
            <a:r>
              <a:rPr kumimoji="1" lang="ja-JP" altLang="en-US" sz="54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タスク</a:t>
            </a:r>
            <a:r>
              <a:rPr kumimoji="1" lang="en-US" altLang="ja-JP" sz="54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_2 : </a:t>
            </a:r>
            <a:r>
              <a:rPr kumimoji="1" lang="ja-JP" altLang="en-US" sz="54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ゲームクリア実装</a:t>
            </a:r>
          </a:p>
        </p:txBody>
      </p:sp>
    </p:spTree>
    <p:extLst>
      <p:ext uri="{BB962C8B-B14F-4D97-AF65-F5344CB8AC3E}">
        <p14:creationId xmlns:p14="http://schemas.microsoft.com/office/powerpoint/2010/main" val="197403264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254C7006-3021-A138-BD5F-F5B15865710A}"/>
              </a:ext>
            </a:extLst>
          </p:cNvPr>
          <p:cNvSpPr/>
          <p:nvPr/>
        </p:nvSpPr>
        <p:spPr>
          <a:xfrm>
            <a:off x="0" y="0"/>
            <a:ext cx="12192000" cy="126153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355600"/>
            <a:r>
              <a:rPr kumimoji="1" lang="en-US" altLang="ja-JP" sz="54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-</a:t>
            </a:r>
            <a:r>
              <a:rPr kumimoji="1" lang="ja-JP" altLang="en-US" sz="54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 ゲームクリア実装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79FA22AC-4679-050F-D9E5-D42070689398}"/>
              </a:ext>
            </a:extLst>
          </p:cNvPr>
          <p:cNvSpPr/>
          <p:nvPr/>
        </p:nvSpPr>
        <p:spPr>
          <a:xfrm>
            <a:off x="0" y="6112933"/>
            <a:ext cx="12192000" cy="74506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テキスト ボックス 59">
            <a:extLst>
              <a:ext uri="{FF2B5EF4-FFF2-40B4-BE49-F238E27FC236}">
                <a16:creationId xmlns:a16="http://schemas.microsoft.com/office/drawing/2014/main" id="{C62F27C3-D476-2C0F-8186-6295D7A12FE4}"/>
              </a:ext>
            </a:extLst>
          </p:cNvPr>
          <p:cNvSpPr txBox="1"/>
          <p:nvPr/>
        </p:nvSpPr>
        <p:spPr>
          <a:xfrm>
            <a:off x="435381" y="1458064"/>
            <a:ext cx="11147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2048</a:t>
            </a: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のタイルが作成されたらゲームクリア</a:t>
            </a:r>
            <a:endParaRPr kumimoji="1" lang="en-US" altLang="ja-JP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3" name="アドイン 2" title="Web ビューアー">
                <a:extLst>
                  <a:ext uri="{FF2B5EF4-FFF2-40B4-BE49-F238E27FC236}">
                    <a16:creationId xmlns:a16="http://schemas.microsoft.com/office/drawing/2014/main" id="{2799E1AA-FC08-0BFF-4BD2-95A32AB10506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03199" y="1939581"/>
              <a:ext cx="11870267" cy="4061167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3" name="アドイン 2" title="Web ビューアー">
                <a:extLst>
                  <a:ext uri="{FF2B5EF4-FFF2-40B4-BE49-F238E27FC236}">
                    <a16:creationId xmlns:a16="http://schemas.microsoft.com/office/drawing/2014/main" id="{2799E1AA-FC08-0BFF-4BD2-95A32AB1050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3199" y="1939581"/>
                <a:ext cx="11870267" cy="406116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5505191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254C7006-3021-A138-BD5F-F5B15865710A}"/>
              </a:ext>
            </a:extLst>
          </p:cNvPr>
          <p:cNvSpPr/>
          <p:nvPr/>
        </p:nvSpPr>
        <p:spPr>
          <a:xfrm>
            <a:off x="0" y="0"/>
            <a:ext cx="12192000" cy="126153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355600"/>
            <a:r>
              <a:rPr kumimoji="1" lang="en-US" altLang="ja-JP" sz="54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-</a:t>
            </a:r>
            <a:r>
              <a:rPr kumimoji="1" lang="ja-JP" altLang="en-US" sz="54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 エラー①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79FA22AC-4679-050F-D9E5-D42070689398}"/>
              </a:ext>
            </a:extLst>
          </p:cNvPr>
          <p:cNvSpPr/>
          <p:nvPr/>
        </p:nvSpPr>
        <p:spPr>
          <a:xfrm>
            <a:off x="0" y="6112933"/>
            <a:ext cx="12192000" cy="74506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テキスト ボックス 59">
            <a:extLst>
              <a:ext uri="{FF2B5EF4-FFF2-40B4-BE49-F238E27FC236}">
                <a16:creationId xmlns:a16="http://schemas.microsoft.com/office/drawing/2014/main" id="{C62F27C3-D476-2C0F-8186-6295D7A12FE4}"/>
              </a:ext>
            </a:extLst>
          </p:cNvPr>
          <p:cNvSpPr txBox="1"/>
          <p:nvPr/>
        </p:nvSpPr>
        <p:spPr>
          <a:xfrm>
            <a:off x="426915" y="1570249"/>
            <a:ext cx="11147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ゲームクリアしてもリトライボタンが表示されない</a:t>
            </a:r>
            <a:endParaRPr kumimoji="1" lang="en-US" altLang="ja-JP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pic>
        <p:nvPicPr>
          <p:cNvPr id="6" name="図 5" descr="アプリケーション&#10;&#10;中程度の精度で自動的に生成された説明">
            <a:extLst>
              <a:ext uri="{FF2B5EF4-FFF2-40B4-BE49-F238E27FC236}">
                <a16:creationId xmlns:a16="http://schemas.microsoft.com/office/drawing/2014/main" id="{59CDF0D7-9851-E849-215C-6CCBEE32A4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266" y="2082800"/>
            <a:ext cx="2667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10184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254C7006-3021-A138-BD5F-F5B15865710A}"/>
              </a:ext>
            </a:extLst>
          </p:cNvPr>
          <p:cNvSpPr/>
          <p:nvPr/>
        </p:nvSpPr>
        <p:spPr>
          <a:xfrm>
            <a:off x="0" y="0"/>
            <a:ext cx="12192000" cy="126153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355600"/>
            <a:r>
              <a:rPr kumimoji="1" lang="en-US" altLang="ja-JP" sz="54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-</a:t>
            </a:r>
            <a:r>
              <a:rPr kumimoji="1" lang="ja-JP" altLang="en-US" sz="54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 エラー①対処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79FA22AC-4679-050F-D9E5-D42070689398}"/>
              </a:ext>
            </a:extLst>
          </p:cNvPr>
          <p:cNvSpPr/>
          <p:nvPr/>
        </p:nvSpPr>
        <p:spPr>
          <a:xfrm>
            <a:off x="0" y="6112933"/>
            <a:ext cx="12192000" cy="74506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we="http://schemas.microsoft.com/office/webextensions/webextension/2010/11" xmlns:pca="http://schemas.microsoft.com/office/powerpoint/2013/contentapp">
        <mc:Choice Requires="we pca">
          <p:graphicFrame>
            <p:nvGraphicFramePr>
              <p:cNvPr id="3" name="アドイン 2" title="Web ビューアー">
                <a:extLst>
                  <a:ext uri="{FF2B5EF4-FFF2-40B4-BE49-F238E27FC236}">
                    <a16:creationId xmlns:a16="http://schemas.microsoft.com/office/drawing/2014/main" id="{2799E1AA-FC08-0BFF-4BD2-95A32AB1050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70876912"/>
                  </p:ext>
                </p:extLst>
              </p:nvPr>
            </p:nvGraphicFramePr>
            <p:xfrm>
              <a:off x="203199" y="1456267"/>
              <a:ext cx="11870267" cy="4544481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3" name="アドイン 2" title="Web ビューアー">
                <a:extLst>
                  <a:ext uri="{FF2B5EF4-FFF2-40B4-BE49-F238E27FC236}">
                    <a16:creationId xmlns:a16="http://schemas.microsoft.com/office/drawing/2014/main" id="{2799E1AA-FC08-0BFF-4BD2-95A32AB1050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3199" y="1456267"/>
                <a:ext cx="11870267" cy="454448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9013200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254C7006-3021-A138-BD5F-F5B15865710A}"/>
              </a:ext>
            </a:extLst>
          </p:cNvPr>
          <p:cNvSpPr/>
          <p:nvPr/>
        </p:nvSpPr>
        <p:spPr>
          <a:xfrm>
            <a:off x="0" y="0"/>
            <a:ext cx="12192000" cy="126153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355600"/>
            <a:r>
              <a:rPr kumimoji="1" lang="en-US" altLang="ja-JP" sz="54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-</a:t>
            </a:r>
            <a:r>
              <a:rPr kumimoji="1" lang="ja-JP" altLang="en-US" sz="54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 エラー②</a:t>
            </a:r>
            <a:endParaRPr kumimoji="1" lang="en-US" altLang="ja-JP" sz="5400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79FA22AC-4679-050F-D9E5-D42070689398}"/>
              </a:ext>
            </a:extLst>
          </p:cNvPr>
          <p:cNvSpPr/>
          <p:nvPr/>
        </p:nvSpPr>
        <p:spPr>
          <a:xfrm>
            <a:off x="0" y="6112933"/>
            <a:ext cx="12192000" cy="74506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テキスト ボックス 59">
            <a:extLst>
              <a:ext uri="{FF2B5EF4-FFF2-40B4-BE49-F238E27FC236}">
                <a16:creationId xmlns:a16="http://schemas.microsoft.com/office/drawing/2014/main" id="{C62F27C3-D476-2C0F-8186-6295D7A12FE4}"/>
              </a:ext>
            </a:extLst>
          </p:cNvPr>
          <p:cNvSpPr txBox="1"/>
          <p:nvPr/>
        </p:nvSpPr>
        <p:spPr>
          <a:xfrm>
            <a:off x="426915" y="1570249"/>
            <a:ext cx="11147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リトライボタンと</a:t>
            </a:r>
            <a:r>
              <a:rPr kumimoji="1" lang="en-US" altLang="ja-JP" dirty="0" err="1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GameClear</a:t>
            </a: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の文字が被る</a:t>
            </a:r>
            <a:endParaRPr kumimoji="1" lang="en-US" altLang="ja-JP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pic>
        <p:nvPicPr>
          <p:cNvPr id="5" name="図 4" descr="カレンダー&#10;&#10;自動的に生成された説明">
            <a:extLst>
              <a:ext uri="{FF2B5EF4-FFF2-40B4-BE49-F238E27FC236}">
                <a16:creationId xmlns:a16="http://schemas.microsoft.com/office/drawing/2014/main" id="{1EA2579C-F768-A6BB-5797-5160BAD8E1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903" y="2028162"/>
            <a:ext cx="2821934" cy="3697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64539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254C7006-3021-A138-BD5F-F5B15865710A}"/>
              </a:ext>
            </a:extLst>
          </p:cNvPr>
          <p:cNvSpPr/>
          <p:nvPr/>
        </p:nvSpPr>
        <p:spPr>
          <a:xfrm>
            <a:off x="0" y="0"/>
            <a:ext cx="12192000" cy="126153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355600"/>
            <a:r>
              <a:rPr kumimoji="1" lang="en-US" altLang="ja-JP" sz="54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-</a:t>
            </a:r>
            <a:r>
              <a:rPr kumimoji="1" lang="ja-JP" altLang="en-US" sz="54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 エラー②対処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79FA22AC-4679-050F-D9E5-D42070689398}"/>
              </a:ext>
            </a:extLst>
          </p:cNvPr>
          <p:cNvSpPr/>
          <p:nvPr/>
        </p:nvSpPr>
        <p:spPr>
          <a:xfrm>
            <a:off x="0" y="6112933"/>
            <a:ext cx="12192000" cy="74506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we="http://schemas.microsoft.com/office/webextensions/webextension/2010/11" xmlns:pca="http://schemas.microsoft.com/office/powerpoint/2013/contentapp">
        <mc:Choice Requires="we pca">
          <p:graphicFrame>
            <p:nvGraphicFramePr>
              <p:cNvPr id="3" name="アドイン 2" title="Web ビューアー">
                <a:extLst>
                  <a:ext uri="{FF2B5EF4-FFF2-40B4-BE49-F238E27FC236}">
                    <a16:creationId xmlns:a16="http://schemas.microsoft.com/office/drawing/2014/main" id="{2799E1AA-FC08-0BFF-4BD2-95A32AB1050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8881052"/>
                  </p:ext>
                </p:extLst>
              </p:nvPr>
            </p:nvGraphicFramePr>
            <p:xfrm>
              <a:off x="203199" y="1430867"/>
              <a:ext cx="11870267" cy="4569881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3" name="アドイン 2" title="Web ビューアー">
                <a:extLst>
                  <a:ext uri="{FF2B5EF4-FFF2-40B4-BE49-F238E27FC236}">
                    <a16:creationId xmlns:a16="http://schemas.microsoft.com/office/drawing/2014/main" id="{2799E1AA-FC08-0BFF-4BD2-95A32AB1050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3199" y="1430867"/>
                <a:ext cx="11870267" cy="456988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6928319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254C7006-3021-A138-BD5F-F5B15865710A}"/>
              </a:ext>
            </a:extLst>
          </p:cNvPr>
          <p:cNvSpPr/>
          <p:nvPr/>
        </p:nvSpPr>
        <p:spPr>
          <a:xfrm>
            <a:off x="0" y="0"/>
            <a:ext cx="12192000" cy="126153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355600"/>
            <a:r>
              <a:rPr kumimoji="1" lang="en-US" altLang="ja-JP" sz="54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-</a:t>
            </a:r>
            <a:r>
              <a:rPr kumimoji="1" lang="ja-JP" altLang="en-US" sz="54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 エラー③</a:t>
            </a:r>
            <a:endParaRPr kumimoji="1" lang="en-US" altLang="ja-JP" sz="5400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79FA22AC-4679-050F-D9E5-D42070689398}"/>
              </a:ext>
            </a:extLst>
          </p:cNvPr>
          <p:cNvSpPr/>
          <p:nvPr/>
        </p:nvSpPr>
        <p:spPr>
          <a:xfrm>
            <a:off x="0" y="6112933"/>
            <a:ext cx="12192000" cy="74506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テキスト ボックス 59">
            <a:extLst>
              <a:ext uri="{FF2B5EF4-FFF2-40B4-BE49-F238E27FC236}">
                <a16:creationId xmlns:a16="http://schemas.microsoft.com/office/drawing/2014/main" id="{C62F27C3-D476-2C0F-8186-6295D7A12FE4}"/>
              </a:ext>
            </a:extLst>
          </p:cNvPr>
          <p:cNvSpPr txBox="1"/>
          <p:nvPr/>
        </p:nvSpPr>
        <p:spPr>
          <a:xfrm>
            <a:off x="426915" y="1570249"/>
            <a:ext cx="11147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初期状態からリトライボタンと</a:t>
            </a:r>
            <a:r>
              <a:rPr kumimoji="1" lang="en-US" altLang="ja-JP" dirty="0" err="1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GameClear</a:t>
            </a: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文字が表示されてしまう</a:t>
            </a:r>
            <a:endParaRPr kumimoji="1" lang="en-US" altLang="ja-JP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pic>
        <p:nvPicPr>
          <p:cNvPr id="6" name="図 5" descr="グラフ&#10;&#10;自動的に生成された説明">
            <a:extLst>
              <a:ext uri="{FF2B5EF4-FFF2-40B4-BE49-F238E27FC236}">
                <a16:creationId xmlns:a16="http://schemas.microsoft.com/office/drawing/2014/main" id="{21EE638B-3FB4-24B7-F4A5-3275698C71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66" y="2063292"/>
            <a:ext cx="2776541" cy="3651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83767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254C7006-3021-A138-BD5F-F5B15865710A}"/>
              </a:ext>
            </a:extLst>
          </p:cNvPr>
          <p:cNvSpPr/>
          <p:nvPr/>
        </p:nvSpPr>
        <p:spPr>
          <a:xfrm>
            <a:off x="0" y="0"/>
            <a:ext cx="12192000" cy="126153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355600"/>
            <a:r>
              <a:rPr kumimoji="1" lang="en-US" altLang="ja-JP" sz="54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-</a:t>
            </a:r>
            <a:r>
              <a:rPr kumimoji="1" lang="ja-JP" altLang="en-US" sz="54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 エラー③対処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79FA22AC-4679-050F-D9E5-D42070689398}"/>
              </a:ext>
            </a:extLst>
          </p:cNvPr>
          <p:cNvSpPr/>
          <p:nvPr/>
        </p:nvSpPr>
        <p:spPr>
          <a:xfrm>
            <a:off x="0" y="6112933"/>
            <a:ext cx="12192000" cy="74506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we="http://schemas.microsoft.com/office/webextensions/webextension/2010/11" xmlns:pca="http://schemas.microsoft.com/office/powerpoint/2013/contentapp">
        <mc:Choice Requires="we pca">
          <p:graphicFrame>
            <p:nvGraphicFramePr>
              <p:cNvPr id="3" name="アドイン 2" title="Web ビューアー">
                <a:extLst>
                  <a:ext uri="{FF2B5EF4-FFF2-40B4-BE49-F238E27FC236}">
                    <a16:creationId xmlns:a16="http://schemas.microsoft.com/office/drawing/2014/main" id="{2799E1AA-FC08-0BFF-4BD2-95A32AB1050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09673905"/>
                  </p:ext>
                </p:extLst>
              </p:nvPr>
            </p:nvGraphicFramePr>
            <p:xfrm>
              <a:off x="203199" y="1430867"/>
              <a:ext cx="11870267" cy="4569881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3" name="アドイン 2" title="Web ビューアー">
                <a:extLst>
                  <a:ext uri="{FF2B5EF4-FFF2-40B4-BE49-F238E27FC236}">
                    <a16:creationId xmlns:a16="http://schemas.microsoft.com/office/drawing/2014/main" id="{2799E1AA-FC08-0BFF-4BD2-95A32AB1050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3199" y="1430867"/>
                <a:ext cx="11870267" cy="456988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240880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we="http://schemas.microsoft.com/office/webextensions/webextension/2010/11" xmlns:pca="http://schemas.microsoft.com/office/powerpoint/2013/contentapp">
        <mc:Choice Requires="we pca">
          <p:graphicFrame>
            <p:nvGraphicFramePr>
              <p:cNvPr id="2" name="アドイン 1" title="Web ビューアー">
                <a:extLst>
                  <a:ext uri="{FF2B5EF4-FFF2-40B4-BE49-F238E27FC236}">
                    <a16:creationId xmlns:a16="http://schemas.microsoft.com/office/drawing/2014/main" id="{949C1ECB-BEFD-1B4D-A1C9-C1AEF015ABD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80340001"/>
                  </p:ext>
                </p:extLst>
              </p:nvPr>
            </p:nvGraphicFramePr>
            <p:xfrm>
              <a:off x="6519785" y="1691099"/>
              <a:ext cx="5046434" cy="4421834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2" name="アドイン 1" title="Web ビューアー">
                <a:extLst>
                  <a:ext uri="{FF2B5EF4-FFF2-40B4-BE49-F238E27FC236}">
                    <a16:creationId xmlns:a16="http://schemas.microsoft.com/office/drawing/2014/main" id="{949C1ECB-BEFD-1B4D-A1C9-C1AEF015ABD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519785" y="1691099"/>
                <a:ext cx="5046434" cy="4421834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8D927366-A2BA-562F-C5A8-9F56A5989CF9}"/>
              </a:ext>
            </a:extLst>
          </p:cNvPr>
          <p:cNvSpPr/>
          <p:nvPr/>
        </p:nvSpPr>
        <p:spPr>
          <a:xfrm>
            <a:off x="0" y="0"/>
            <a:ext cx="12192000" cy="126153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355600"/>
            <a:r>
              <a:rPr kumimoji="1" lang="en-US" altLang="ja-JP" sz="54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- </a:t>
            </a:r>
            <a:r>
              <a:rPr kumimoji="1" lang="ja-JP" altLang="en-US" sz="54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環境構築</a:t>
            </a: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0502E5EA-2E8D-47CE-B260-23CD28A462D1}"/>
              </a:ext>
            </a:extLst>
          </p:cNvPr>
          <p:cNvSpPr txBox="1"/>
          <p:nvPr/>
        </p:nvSpPr>
        <p:spPr>
          <a:xfrm>
            <a:off x="372534" y="1537646"/>
            <a:ext cx="591819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ChatGPT</a:t>
            </a: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は前の会話をふまえて回答可能</a:t>
            </a:r>
            <a:b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</a:b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・テキストエディタの</a:t>
            </a:r>
            <a:r>
              <a:rPr kumimoji="1" lang="en-US" altLang="ja-JP" dirty="0" err="1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VSCode</a:t>
            </a: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のインストール方法</a:t>
            </a:r>
            <a:b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</a:b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・ブラウザの選定で「</a:t>
            </a:r>
            <a: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Microsoft Edge</a:t>
            </a: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」はいいのか？</a:t>
            </a:r>
            <a:b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</a:br>
            <a:endParaRPr kumimoji="1" lang="en-US" altLang="ja-JP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前の会話のどの部分に対する質問なのか明示する</a:t>
            </a:r>
            <a:b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</a:b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と</a:t>
            </a:r>
            <a: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better</a:t>
            </a:r>
            <a:b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</a:br>
            <a:endParaRPr kumimoji="1" lang="en-US" altLang="ja-JP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61A47339-2C22-8635-668D-B42E11A604D9}"/>
              </a:ext>
            </a:extLst>
          </p:cNvPr>
          <p:cNvSpPr/>
          <p:nvPr/>
        </p:nvSpPr>
        <p:spPr>
          <a:xfrm>
            <a:off x="0" y="6112933"/>
            <a:ext cx="12192000" cy="74506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F5F602CF-A26C-EE0B-C1D6-3443314CEF9D}"/>
              </a:ext>
            </a:extLst>
          </p:cNvPr>
          <p:cNvSpPr/>
          <p:nvPr/>
        </p:nvSpPr>
        <p:spPr>
          <a:xfrm>
            <a:off x="6290733" y="5240869"/>
            <a:ext cx="5367867" cy="836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EE28B8F8-D1FC-B4FA-4E46-5B8A25460C0C}"/>
              </a:ext>
            </a:extLst>
          </p:cNvPr>
          <p:cNvSpPr/>
          <p:nvPr/>
        </p:nvSpPr>
        <p:spPr>
          <a:xfrm>
            <a:off x="6494535" y="1642534"/>
            <a:ext cx="5096934" cy="3812146"/>
          </a:xfrm>
          <a:prstGeom prst="rect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612646FE-7510-63C0-CE70-04CC594918FE}"/>
              </a:ext>
            </a:extLst>
          </p:cNvPr>
          <p:cNvSpPr txBox="1"/>
          <p:nvPr/>
        </p:nvSpPr>
        <p:spPr>
          <a:xfrm>
            <a:off x="8022768" y="1457868"/>
            <a:ext cx="204046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ChatGPT</a:t>
            </a: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の応答②</a:t>
            </a:r>
            <a:endParaRPr kumimoji="1" lang="en-US" altLang="ja-JP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7797667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254C7006-3021-A138-BD5F-F5B15865710A}"/>
              </a:ext>
            </a:extLst>
          </p:cNvPr>
          <p:cNvSpPr/>
          <p:nvPr/>
        </p:nvSpPr>
        <p:spPr>
          <a:xfrm>
            <a:off x="0" y="0"/>
            <a:ext cx="12192000" cy="126153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355600"/>
            <a:r>
              <a:rPr kumimoji="1" lang="en-US" altLang="ja-JP" sz="54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-</a:t>
            </a:r>
            <a:r>
              <a:rPr kumimoji="1" lang="ja-JP" altLang="en-US" sz="54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 </a:t>
            </a:r>
            <a:r>
              <a:rPr kumimoji="1" lang="en-US" altLang="ja-JP" sz="54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Retry</a:t>
            </a:r>
            <a:r>
              <a:rPr kumimoji="1" lang="ja-JP" altLang="en-US" sz="54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ボタンの実装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79FA22AC-4679-050F-D9E5-D42070689398}"/>
              </a:ext>
            </a:extLst>
          </p:cNvPr>
          <p:cNvSpPr/>
          <p:nvPr/>
        </p:nvSpPr>
        <p:spPr>
          <a:xfrm>
            <a:off x="0" y="6112933"/>
            <a:ext cx="12192000" cy="74506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we="http://schemas.microsoft.com/office/webextensions/webextension/2010/11" xmlns:pca="http://schemas.microsoft.com/office/powerpoint/2013/contentapp">
        <mc:Choice Requires="we pca">
          <p:graphicFrame>
            <p:nvGraphicFramePr>
              <p:cNvPr id="3" name="アドイン 2" title="Web ビューアー">
                <a:extLst>
                  <a:ext uri="{FF2B5EF4-FFF2-40B4-BE49-F238E27FC236}">
                    <a16:creationId xmlns:a16="http://schemas.microsoft.com/office/drawing/2014/main" id="{2799E1AA-FC08-0BFF-4BD2-95A32AB1050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32820608"/>
                  </p:ext>
                </p:extLst>
              </p:nvPr>
            </p:nvGraphicFramePr>
            <p:xfrm>
              <a:off x="203199" y="1524001"/>
              <a:ext cx="11870267" cy="4476748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3" name="アドイン 2" title="Web ビューアー">
                <a:extLst>
                  <a:ext uri="{FF2B5EF4-FFF2-40B4-BE49-F238E27FC236}">
                    <a16:creationId xmlns:a16="http://schemas.microsoft.com/office/drawing/2014/main" id="{2799E1AA-FC08-0BFF-4BD2-95A32AB1050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3199" y="1524001"/>
                <a:ext cx="11870267" cy="447674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1946004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254C7006-3021-A138-BD5F-F5B15865710A}"/>
              </a:ext>
            </a:extLst>
          </p:cNvPr>
          <p:cNvSpPr/>
          <p:nvPr/>
        </p:nvSpPr>
        <p:spPr>
          <a:xfrm>
            <a:off x="0" y="0"/>
            <a:ext cx="12192000" cy="126153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355600"/>
            <a:endParaRPr kumimoji="1" lang="ja-JP" altLang="en-US" sz="5400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79FA22AC-4679-050F-D9E5-D42070689398}"/>
              </a:ext>
            </a:extLst>
          </p:cNvPr>
          <p:cNvSpPr/>
          <p:nvPr/>
        </p:nvSpPr>
        <p:spPr>
          <a:xfrm>
            <a:off x="0" y="6112933"/>
            <a:ext cx="12192000" cy="74506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B39EE21D-36D6-8D7C-5037-CC713C179D0C}"/>
              </a:ext>
            </a:extLst>
          </p:cNvPr>
          <p:cNvSpPr/>
          <p:nvPr/>
        </p:nvSpPr>
        <p:spPr>
          <a:xfrm>
            <a:off x="0" y="2798233"/>
            <a:ext cx="12192000" cy="12615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355600" algn="ctr"/>
            <a:r>
              <a:rPr kumimoji="1" lang="ja-JP" altLang="en-US" sz="54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タスク</a:t>
            </a:r>
            <a:r>
              <a:rPr kumimoji="1" lang="en-US" altLang="ja-JP" sz="54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_3 : </a:t>
            </a:r>
            <a:r>
              <a:rPr kumimoji="1" lang="ja-JP" altLang="en-US" sz="54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ゲームオーバー実装</a:t>
            </a:r>
          </a:p>
        </p:txBody>
      </p:sp>
    </p:spTree>
    <p:extLst>
      <p:ext uri="{BB962C8B-B14F-4D97-AF65-F5344CB8AC3E}">
        <p14:creationId xmlns:p14="http://schemas.microsoft.com/office/powerpoint/2010/main" val="345683775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254C7006-3021-A138-BD5F-F5B15865710A}"/>
              </a:ext>
            </a:extLst>
          </p:cNvPr>
          <p:cNvSpPr/>
          <p:nvPr/>
        </p:nvSpPr>
        <p:spPr>
          <a:xfrm>
            <a:off x="0" y="0"/>
            <a:ext cx="12192000" cy="126153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355600"/>
            <a:r>
              <a:rPr kumimoji="1" lang="en-US" altLang="ja-JP" sz="54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-</a:t>
            </a:r>
            <a:r>
              <a:rPr kumimoji="1" lang="ja-JP" altLang="en-US" sz="54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 ゲームオーバーの実装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79FA22AC-4679-050F-D9E5-D42070689398}"/>
              </a:ext>
            </a:extLst>
          </p:cNvPr>
          <p:cNvSpPr/>
          <p:nvPr/>
        </p:nvSpPr>
        <p:spPr>
          <a:xfrm>
            <a:off x="0" y="6112933"/>
            <a:ext cx="12192000" cy="74506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we="http://schemas.microsoft.com/office/webextensions/webextension/2010/11" xmlns:pca="http://schemas.microsoft.com/office/powerpoint/2013/contentapp">
        <mc:Choice Requires="we pca">
          <p:graphicFrame>
            <p:nvGraphicFramePr>
              <p:cNvPr id="3" name="アドイン 2" title="Web ビューアー">
                <a:extLst>
                  <a:ext uri="{FF2B5EF4-FFF2-40B4-BE49-F238E27FC236}">
                    <a16:creationId xmlns:a16="http://schemas.microsoft.com/office/drawing/2014/main" id="{2799E1AA-FC08-0BFF-4BD2-95A32AB1050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22004996"/>
                  </p:ext>
                </p:extLst>
              </p:nvPr>
            </p:nvGraphicFramePr>
            <p:xfrm>
              <a:off x="203199" y="2400444"/>
              <a:ext cx="11870267" cy="3600303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3" name="アドイン 2" title="Web ビューアー">
                <a:extLst>
                  <a:ext uri="{FF2B5EF4-FFF2-40B4-BE49-F238E27FC236}">
                    <a16:creationId xmlns:a16="http://schemas.microsoft.com/office/drawing/2014/main" id="{2799E1AA-FC08-0BFF-4BD2-95A32AB1050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3199" y="2400444"/>
                <a:ext cx="11870267" cy="3600303"/>
              </a:xfrm>
              <a:prstGeom prst="rect">
                <a:avLst/>
              </a:prstGeom>
            </p:spPr>
          </p:pic>
        </mc:Fallback>
      </mc:AlternateContent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9F15E3E4-E45E-CD6A-EDB8-44A7C4E774AD}"/>
              </a:ext>
            </a:extLst>
          </p:cNvPr>
          <p:cNvSpPr txBox="1"/>
          <p:nvPr/>
        </p:nvSpPr>
        <p:spPr>
          <a:xfrm>
            <a:off x="564823" y="1477115"/>
            <a:ext cx="111470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ゲームオーバー条件</a:t>
            </a:r>
            <a:b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</a:br>
            <a: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1. </a:t>
            </a: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すべてのタイルが数字タイルでうまっている</a:t>
            </a:r>
            <a:b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</a:br>
            <a: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2. </a:t>
            </a: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すべての隣接するタイルが異なる数字</a:t>
            </a:r>
            <a:endParaRPr kumimoji="1" lang="en-US" altLang="ja-JP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2671725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254C7006-3021-A138-BD5F-F5B15865710A}"/>
              </a:ext>
            </a:extLst>
          </p:cNvPr>
          <p:cNvSpPr/>
          <p:nvPr/>
        </p:nvSpPr>
        <p:spPr>
          <a:xfrm>
            <a:off x="0" y="0"/>
            <a:ext cx="12192000" cy="126153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355600"/>
            <a:r>
              <a:rPr kumimoji="1" lang="en-US" altLang="ja-JP" sz="54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-</a:t>
            </a:r>
            <a:r>
              <a:rPr kumimoji="1" lang="ja-JP" altLang="en-US" sz="54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 エラー①</a:t>
            </a:r>
            <a:endParaRPr kumimoji="1" lang="en-US" altLang="ja-JP" sz="5400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79FA22AC-4679-050F-D9E5-D42070689398}"/>
              </a:ext>
            </a:extLst>
          </p:cNvPr>
          <p:cNvSpPr/>
          <p:nvPr/>
        </p:nvSpPr>
        <p:spPr>
          <a:xfrm>
            <a:off x="0" y="6112933"/>
            <a:ext cx="12192000" cy="74506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テキスト ボックス 59">
            <a:extLst>
              <a:ext uri="{FF2B5EF4-FFF2-40B4-BE49-F238E27FC236}">
                <a16:creationId xmlns:a16="http://schemas.microsoft.com/office/drawing/2014/main" id="{C62F27C3-D476-2C0F-8186-6295D7A12FE4}"/>
              </a:ext>
            </a:extLst>
          </p:cNvPr>
          <p:cNvSpPr txBox="1"/>
          <p:nvPr/>
        </p:nvSpPr>
        <p:spPr>
          <a:xfrm>
            <a:off x="426915" y="1570249"/>
            <a:ext cx="11147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ゲームオーバーしてもリトライボタンが表示されない</a:t>
            </a:r>
            <a:endParaRPr kumimoji="1" lang="en-US" altLang="ja-JP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pic>
        <p:nvPicPr>
          <p:cNvPr id="5" name="図 4" descr="グラフィカル ユーザー インターフェイス, アプリケーション, テーブル&#10;&#10;自動的に生成された説明">
            <a:extLst>
              <a:ext uri="{FF2B5EF4-FFF2-40B4-BE49-F238E27FC236}">
                <a16:creationId xmlns:a16="http://schemas.microsoft.com/office/drawing/2014/main" id="{9A535A65-8014-404F-7B09-59228AA00C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799" y="2039745"/>
            <a:ext cx="2900531" cy="3819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15453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254C7006-3021-A138-BD5F-F5B15865710A}"/>
              </a:ext>
            </a:extLst>
          </p:cNvPr>
          <p:cNvSpPr/>
          <p:nvPr/>
        </p:nvSpPr>
        <p:spPr>
          <a:xfrm>
            <a:off x="0" y="0"/>
            <a:ext cx="12192000" cy="126153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355600"/>
            <a:r>
              <a:rPr kumimoji="1" lang="en-US" altLang="ja-JP" sz="54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-</a:t>
            </a:r>
            <a:r>
              <a:rPr kumimoji="1" lang="ja-JP" altLang="en-US" sz="54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 エラー①対処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79FA22AC-4679-050F-D9E5-D42070689398}"/>
              </a:ext>
            </a:extLst>
          </p:cNvPr>
          <p:cNvSpPr/>
          <p:nvPr/>
        </p:nvSpPr>
        <p:spPr>
          <a:xfrm>
            <a:off x="0" y="6112933"/>
            <a:ext cx="12192000" cy="74506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we="http://schemas.microsoft.com/office/webextensions/webextension/2010/11" xmlns:pca="http://schemas.microsoft.com/office/powerpoint/2013/contentapp">
        <mc:Choice Requires="we pca">
          <p:graphicFrame>
            <p:nvGraphicFramePr>
              <p:cNvPr id="3" name="アドイン 2" title="Web ビューアー">
                <a:extLst>
                  <a:ext uri="{FF2B5EF4-FFF2-40B4-BE49-F238E27FC236}">
                    <a16:creationId xmlns:a16="http://schemas.microsoft.com/office/drawing/2014/main" id="{2799E1AA-FC08-0BFF-4BD2-95A32AB1050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32263804"/>
                  </p:ext>
                </p:extLst>
              </p:nvPr>
            </p:nvGraphicFramePr>
            <p:xfrm>
              <a:off x="203199" y="1473201"/>
              <a:ext cx="11870267" cy="4527548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3" name="アドイン 2" title="Web ビューアー">
                <a:extLst>
                  <a:ext uri="{FF2B5EF4-FFF2-40B4-BE49-F238E27FC236}">
                    <a16:creationId xmlns:a16="http://schemas.microsoft.com/office/drawing/2014/main" id="{2799E1AA-FC08-0BFF-4BD2-95A32AB1050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3199" y="1473201"/>
                <a:ext cx="11870267" cy="452754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7540973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254C7006-3021-A138-BD5F-F5B15865710A}"/>
              </a:ext>
            </a:extLst>
          </p:cNvPr>
          <p:cNvSpPr/>
          <p:nvPr/>
        </p:nvSpPr>
        <p:spPr>
          <a:xfrm>
            <a:off x="0" y="0"/>
            <a:ext cx="12192000" cy="126153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355600"/>
            <a:r>
              <a:rPr kumimoji="1" lang="en-US" altLang="ja-JP" sz="54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-</a:t>
            </a:r>
            <a:r>
              <a:rPr kumimoji="1" lang="ja-JP" altLang="en-US" sz="54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 エラー②</a:t>
            </a:r>
            <a:endParaRPr kumimoji="1" lang="en-US" altLang="ja-JP" sz="5400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79FA22AC-4679-050F-D9E5-D42070689398}"/>
              </a:ext>
            </a:extLst>
          </p:cNvPr>
          <p:cNvSpPr/>
          <p:nvPr/>
        </p:nvSpPr>
        <p:spPr>
          <a:xfrm>
            <a:off x="0" y="6112933"/>
            <a:ext cx="12192000" cy="74506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テキスト ボックス 59">
            <a:extLst>
              <a:ext uri="{FF2B5EF4-FFF2-40B4-BE49-F238E27FC236}">
                <a16:creationId xmlns:a16="http://schemas.microsoft.com/office/drawing/2014/main" id="{C62F27C3-D476-2C0F-8186-6295D7A12FE4}"/>
              </a:ext>
            </a:extLst>
          </p:cNvPr>
          <p:cNvSpPr txBox="1"/>
          <p:nvPr/>
        </p:nvSpPr>
        <p:spPr>
          <a:xfrm>
            <a:off x="426915" y="1570249"/>
            <a:ext cx="11147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リトライボタンを押しても</a:t>
            </a:r>
            <a:r>
              <a:rPr kumimoji="1" lang="en-US" altLang="ja-JP" dirty="0" err="1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GameOver</a:t>
            </a: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の文字とリトライボタンが表示されたまま</a:t>
            </a:r>
            <a:endParaRPr kumimoji="1" lang="en-US" altLang="ja-JP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pic>
        <p:nvPicPr>
          <p:cNvPr id="6" name="図 5" descr="グラフ&#10;&#10;自動的に生成された説明">
            <a:extLst>
              <a:ext uri="{FF2B5EF4-FFF2-40B4-BE49-F238E27FC236}">
                <a16:creationId xmlns:a16="http://schemas.microsoft.com/office/drawing/2014/main" id="{2986F06C-D2E3-0DC6-6371-7084C106E7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199" y="2015067"/>
            <a:ext cx="2896283" cy="378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45025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254C7006-3021-A138-BD5F-F5B15865710A}"/>
              </a:ext>
            </a:extLst>
          </p:cNvPr>
          <p:cNvSpPr/>
          <p:nvPr/>
        </p:nvSpPr>
        <p:spPr>
          <a:xfrm>
            <a:off x="0" y="0"/>
            <a:ext cx="12192000" cy="126153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355600"/>
            <a:r>
              <a:rPr kumimoji="1" lang="en-US" altLang="ja-JP" sz="54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-</a:t>
            </a:r>
            <a:r>
              <a:rPr kumimoji="1" lang="ja-JP" altLang="en-US" sz="54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 エラー②対処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79FA22AC-4679-050F-D9E5-D42070689398}"/>
              </a:ext>
            </a:extLst>
          </p:cNvPr>
          <p:cNvSpPr/>
          <p:nvPr/>
        </p:nvSpPr>
        <p:spPr>
          <a:xfrm>
            <a:off x="0" y="6112933"/>
            <a:ext cx="12192000" cy="74506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3" name="アドイン 2" title="Web ビューアー">
                <a:extLst>
                  <a:ext uri="{FF2B5EF4-FFF2-40B4-BE49-F238E27FC236}">
                    <a16:creationId xmlns:a16="http://schemas.microsoft.com/office/drawing/2014/main" id="{2799E1AA-FC08-0BFF-4BD2-95A32AB1050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6589691"/>
                  </p:ext>
                </p:extLst>
              </p:nvPr>
            </p:nvGraphicFramePr>
            <p:xfrm>
              <a:off x="203199" y="1490133"/>
              <a:ext cx="11870267" cy="4510615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3" name="アドイン 2" title="Web ビューアー">
                <a:extLst>
                  <a:ext uri="{FF2B5EF4-FFF2-40B4-BE49-F238E27FC236}">
                    <a16:creationId xmlns:a16="http://schemas.microsoft.com/office/drawing/2014/main" id="{2799E1AA-FC08-0BFF-4BD2-95A32AB1050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3199" y="1490133"/>
                <a:ext cx="11870267" cy="451061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6308746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254C7006-3021-A138-BD5F-F5B15865710A}"/>
              </a:ext>
            </a:extLst>
          </p:cNvPr>
          <p:cNvSpPr/>
          <p:nvPr/>
        </p:nvSpPr>
        <p:spPr>
          <a:xfrm>
            <a:off x="0" y="0"/>
            <a:ext cx="12192000" cy="126153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355600"/>
            <a:endParaRPr kumimoji="1" lang="ja-JP" altLang="en-US" sz="5400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79FA22AC-4679-050F-D9E5-D42070689398}"/>
              </a:ext>
            </a:extLst>
          </p:cNvPr>
          <p:cNvSpPr/>
          <p:nvPr/>
        </p:nvSpPr>
        <p:spPr>
          <a:xfrm>
            <a:off x="0" y="6112933"/>
            <a:ext cx="12192000" cy="74506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B39EE21D-36D6-8D7C-5037-CC713C179D0C}"/>
              </a:ext>
            </a:extLst>
          </p:cNvPr>
          <p:cNvSpPr/>
          <p:nvPr/>
        </p:nvSpPr>
        <p:spPr>
          <a:xfrm>
            <a:off x="0" y="2798233"/>
            <a:ext cx="12192000" cy="12615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355600" algn="ctr"/>
            <a:r>
              <a:rPr kumimoji="1" lang="ja-JP" altLang="en-US" sz="54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まとめ</a:t>
            </a:r>
          </a:p>
        </p:txBody>
      </p:sp>
    </p:spTree>
    <p:extLst>
      <p:ext uri="{BB962C8B-B14F-4D97-AF65-F5344CB8AC3E}">
        <p14:creationId xmlns:p14="http://schemas.microsoft.com/office/powerpoint/2010/main" val="276256749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254C7006-3021-A138-BD5F-F5B15865710A}"/>
              </a:ext>
            </a:extLst>
          </p:cNvPr>
          <p:cNvSpPr/>
          <p:nvPr/>
        </p:nvSpPr>
        <p:spPr>
          <a:xfrm>
            <a:off x="0" y="0"/>
            <a:ext cx="12192000" cy="126153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355600"/>
            <a:r>
              <a:rPr kumimoji="1" lang="en-US" altLang="ja-JP" sz="54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-</a:t>
            </a:r>
            <a:r>
              <a:rPr kumimoji="1" lang="ja-JP" altLang="en-US" sz="54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 ゲーム作成の流れ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79FA22AC-4679-050F-D9E5-D42070689398}"/>
              </a:ext>
            </a:extLst>
          </p:cNvPr>
          <p:cNvSpPr/>
          <p:nvPr/>
        </p:nvSpPr>
        <p:spPr>
          <a:xfrm>
            <a:off x="0" y="6112933"/>
            <a:ext cx="12192000" cy="74506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EB11CC6B-123A-DEDF-0D91-DE45DDB091D7}"/>
              </a:ext>
            </a:extLst>
          </p:cNvPr>
          <p:cNvSpPr txBox="1"/>
          <p:nvPr/>
        </p:nvSpPr>
        <p:spPr>
          <a:xfrm>
            <a:off x="452175" y="1657855"/>
            <a:ext cx="11287649" cy="33701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82663" indent="-982663" defTabSz="324612">
              <a:spcAft>
                <a:spcPts val="600"/>
              </a:spcAft>
            </a:pPr>
            <a:r>
              <a:rPr kumimoji="1" lang="ja-JP" altLang="en-US" kern="12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・</a:t>
            </a:r>
            <a:r>
              <a:rPr kumimoji="1" lang="ja-JP" altLang="en-US" kern="1200" dirty="0"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第</a:t>
            </a:r>
            <a:r>
              <a:rPr kumimoji="1" lang="en-US" altLang="ja-JP" kern="1200" dirty="0"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1</a:t>
            </a:r>
            <a:r>
              <a:rPr kumimoji="1" lang="ja-JP" altLang="en-US" kern="1200" dirty="0"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講</a:t>
            </a:r>
            <a: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 </a:t>
            </a:r>
            <a:r>
              <a:rPr lang="en-US" altLang="ja-JP" kern="1200" dirty="0"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:</a:t>
            </a:r>
            <a:r>
              <a:rPr lang="ja-JP" altLang="en-US" kern="1200" dirty="0"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 </a:t>
            </a:r>
            <a:r>
              <a:rPr lang="en-US" altLang="ja-JP" kern="1200" dirty="0"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ChatGPT</a:t>
            </a:r>
            <a:r>
              <a:rPr lang="ja-JP" altLang="en-US" kern="1200" dirty="0"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の概要説明・導入、ゲーム制作の環境構築</a:t>
            </a:r>
            <a:br>
              <a:rPr lang="en-US" altLang="ja-JP" kern="1200" dirty="0"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</a:br>
            <a:r>
              <a:rPr lang="ja-JP" altLang="en-US" kern="1200" dirty="0"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・</a:t>
            </a:r>
            <a:r>
              <a:rPr lang="en-US" altLang="ja-JP" kern="1200" dirty="0" err="1"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VSCode</a:t>
            </a:r>
            <a:r>
              <a:rPr lang="ja-JP" altLang="en-US" kern="1200" dirty="0"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導入</a:t>
            </a:r>
            <a:r>
              <a:rPr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、仕様書作成</a:t>
            </a:r>
            <a:br>
              <a:rPr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</a:br>
            <a:endParaRPr lang="en-US" altLang="ja-JP" kern="1200" dirty="0">
              <a:latin typeface="ＭＳ Ｐゴシック" panose="020B0600070205080204" pitchFamily="50" charset="-128"/>
              <a:ea typeface="ＭＳ Ｐゴシック" panose="020B0600070205080204" pitchFamily="50" charset="-128"/>
              <a:cs typeface="+mn-cs"/>
            </a:endParaRPr>
          </a:p>
          <a:p>
            <a:pPr marL="982663" indent="-982663" defTabSz="324612">
              <a:spcAft>
                <a:spcPts val="600"/>
              </a:spcAft>
            </a:pPr>
            <a:r>
              <a:rPr lang="ja-JP" altLang="en-US" kern="1200" dirty="0"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・第</a:t>
            </a:r>
            <a:r>
              <a:rPr lang="en-US" altLang="ja-JP" kern="1200" dirty="0"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2</a:t>
            </a:r>
            <a:r>
              <a:rPr lang="ja-JP" altLang="en-US" kern="1200" dirty="0"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講</a:t>
            </a:r>
            <a:r>
              <a:rPr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 </a:t>
            </a:r>
            <a:r>
              <a:rPr lang="en-US" altLang="ja-JP" kern="1200" dirty="0"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: </a:t>
            </a:r>
            <a:r>
              <a:rPr lang="ja-JP" altLang="en-US" kern="1200" dirty="0"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ゲーム作成① </a:t>
            </a:r>
            <a:r>
              <a:rPr lang="en-US" altLang="ja-JP" kern="1200" dirty="0"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(</a:t>
            </a:r>
            <a:r>
              <a:rPr lang="ja-JP" altLang="en-US" kern="1200" dirty="0"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画面構成の実装</a:t>
            </a:r>
            <a:r>
              <a:rPr lang="en-US" altLang="ja-JP" kern="1200" dirty="0"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)</a:t>
            </a:r>
            <a:br>
              <a:rPr lang="en-US" altLang="ja-JP" kern="1200" dirty="0"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</a:br>
            <a:r>
              <a:rPr lang="ja-JP" altLang="en-US" kern="1200" dirty="0"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・初期画面の作成、数字タイルの準備</a:t>
            </a:r>
            <a:br>
              <a:rPr lang="en-US" altLang="ja-JP" kern="1200" dirty="0"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</a:br>
            <a:endParaRPr lang="en-US" altLang="ja-JP" kern="1200" dirty="0">
              <a:latin typeface="ＭＳ Ｐゴシック" panose="020B0600070205080204" pitchFamily="50" charset="-128"/>
              <a:ea typeface="ＭＳ Ｐゴシック" panose="020B0600070205080204" pitchFamily="50" charset="-128"/>
              <a:cs typeface="+mn-cs"/>
            </a:endParaRPr>
          </a:p>
          <a:p>
            <a:pPr marL="982663" indent="-982663" defTabSz="324612">
              <a:spcAft>
                <a:spcPts val="600"/>
              </a:spcAft>
            </a:pPr>
            <a:r>
              <a:rPr lang="ja-JP" altLang="en-US" kern="1200" dirty="0"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・第</a:t>
            </a:r>
            <a:r>
              <a:rPr lang="en-US" altLang="ja-JP" kern="1200" dirty="0"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3</a:t>
            </a:r>
            <a:r>
              <a:rPr lang="ja-JP" altLang="en-US" kern="1200" dirty="0"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講</a:t>
            </a:r>
            <a:r>
              <a:rPr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 </a:t>
            </a:r>
            <a:r>
              <a:rPr lang="en-US" altLang="ja-JP" kern="1200" dirty="0"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: </a:t>
            </a:r>
            <a:r>
              <a:rPr lang="ja-JP" altLang="en-US" kern="1200" dirty="0"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ゲーム作成② </a:t>
            </a:r>
            <a:r>
              <a:rPr lang="en-US" altLang="ja-JP" kern="1200" dirty="0"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(</a:t>
            </a:r>
            <a:r>
              <a:rPr lang="ja-JP" altLang="en-US" kern="1200" dirty="0"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ゲームロジックの実装</a:t>
            </a:r>
            <a:r>
              <a:rPr lang="en-US" altLang="ja-JP" kern="1200" dirty="0"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)</a:t>
            </a:r>
            <a:br>
              <a:rPr lang="en-US" altLang="ja-JP" kern="1200" dirty="0"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</a:br>
            <a:r>
              <a:rPr lang="ja-JP" altLang="en-US" kern="1200" dirty="0"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・タイル移動と結合のロジック、それぞれの関数実装</a:t>
            </a:r>
            <a:br>
              <a:rPr lang="en-US" altLang="ja-JP" kern="1200" dirty="0"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</a:br>
            <a:endParaRPr lang="en-US" altLang="ja-JP" kern="1200" dirty="0">
              <a:latin typeface="ＭＳ Ｐゴシック" panose="020B0600070205080204" pitchFamily="50" charset="-128"/>
              <a:ea typeface="ＭＳ Ｐゴシック" panose="020B0600070205080204" pitchFamily="50" charset="-128"/>
              <a:cs typeface="+mn-cs"/>
            </a:endParaRPr>
          </a:p>
          <a:p>
            <a:pPr marL="982663" indent="-982663" defTabSz="324612">
              <a:spcAft>
                <a:spcPts val="600"/>
              </a:spcAft>
            </a:pPr>
            <a:r>
              <a:rPr lang="ja-JP" altLang="en-US" kern="1200" dirty="0"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・第</a:t>
            </a:r>
            <a:r>
              <a:rPr lang="en-US" altLang="ja-JP" kern="1200" dirty="0"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4</a:t>
            </a:r>
            <a:r>
              <a:rPr lang="ja-JP" altLang="en-US" kern="1200" dirty="0"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講</a:t>
            </a:r>
            <a:r>
              <a:rPr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 </a:t>
            </a:r>
            <a:r>
              <a:rPr lang="en-US" altLang="ja-JP" kern="1200" dirty="0"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: </a:t>
            </a:r>
            <a:r>
              <a:rPr lang="ja-JP" altLang="en-US" kern="1200" dirty="0"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ゲーム作成③ </a:t>
            </a:r>
            <a:r>
              <a:rPr lang="en-US" altLang="ja-JP" kern="1200" dirty="0"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(</a:t>
            </a:r>
            <a:r>
              <a:rPr lang="ja-JP" altLang="en-US" kern="1200" dirty="0"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ゲームクリア、ゲームオーバー時の実装</a:t>
            </a:r>
            <a:r>
              <a:rPr lang="en-US" altLang="ja-JP" kern="1200" dirty="0"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)</a:t>
            </a:r>
            <a:br>
              <a:rPr lang="en-US" altLang="ja-JP" kern="1200" dirty="0"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</a:br>
            <a:r>
              <a:rPr lang="ja-JP" altLang="en-US" kern="1200" dirty="0"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・スコア作成、ゲーム終了時の挙動実装</a:t>
            </a:r>
            <a:endParaRPr lang="en-US" altLang="ja-JP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2831781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254C7006-3021-A138-BD5F-F5B15865710A}"/>
              </a:ext>
            </a:extLst>
          </p:cNvPr>
          <p:cNvSpPr/>
          <p:nvPr/>
        </p:nvSpPr>
        <p:spPr>
          <a:xfrm>
            <a:off x="0" y="0"/>
            <a:ext cx="12192000" cy="126153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355600"/>
            <a:r>
              <a:rPr kumimoji="1" lang="en-US" altLang="ja-JP" sz="54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-</a:t>
            </a:r>
            <a:r>
              <a:rPr kumimoji="1" lang="ja-JP" altLang="en-US" sz="54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 </a:t>
            </a:r>
            <a:r>
              <a:rPr kumimoji="1" lang="en-US" altLang="ja-JP" sz="54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ChatGPT</a:t>
            </a:r>
            <a:r>
              <a:rPr kumimoji="1" lang="ja-JP" altLang="en-US" sz="54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の注意点</a:t>
            </a:r>
            <a:endParaRPr kumimoji="1" lang="ja-JP" altLang="en-US" sz="5400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79FA22AC-4679-050F-D9E5-D42070689398}"/>
              </a:ext>
            </a:extLst>
          </p:cNvPr>
          <p:cNvSpPr/>
          <p:nvPr/>
        </p:nvSpPr>
        <p:spPr>
          <a:xfrm>
            <a:off x="0" y="6112933"/>
            <a:ext cx="12192000" cy="74506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1B7F66D4-3818-BF76-6F85-2E5298847D68}"/>
              </a:ext>
            </a:extLst>
          </p:cNvPr>
          <p:cNvSpPr txBox="1"/>
          <p:nvPr/>
        </p:nvSpPr>
        <p:spPr>
          <a:xfrm>
            <a:off x="426915" y="1570249"/>
            <a:ext cx="1114701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質問を具体的に</a:t>
            </a:r>
            <a:b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</a:br>
            <a:endParaRPr kumimoji="1" lang="en-US" altLang="ja-JP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会話の流れに沿ってプロンプトを考える</a:t>
            </a:r>
            <a:b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</a:br>
            <a:endParaRPr kumimoji="1" lang="en-US" altLang="ja-JP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実装内容は小分けにして実装させる </a:t>
            </a:r>
            <a: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(UI</a:t>
            </a: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の作成、ゲームロジックの実装など</a:t>
            </a:r>
            <a: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)</a:t>
            </a:r>
            <a:b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</a:br>
            <a:endParaRPr kumimoji="1" lang="en-US" altLang="ja-JP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実装する流れ・構造は自分で決定する</a:t>
            </a:r>
            <a:b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</a:br>
            <a:endParaRPr kumimoji="1" lang="en-US" altLang="ja-JP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エラー処理においてはエラーの内容を詳細に具体的に示す。またコードを入力するのは有力。</a:t>
            </a:r>
            <a:b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</a:br>
            <a:endParaRPr kumimoji="1" lang="en-US" altLang="ja-JP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15525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8D927366-A2BA-562F-C5A8-9F56A5989CF9}"/>
              </a:ext>
            </a:extLst>
          </p:cNvPr>
          <p:cNvSpPr/>
          <p:nvPr/>
        </p:nvSpPr>
        <p:spPr>
          <a:xfrm>
            <a:off x="0" y="0"/>
            <a:ext cx="12192000" cy="126153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355600"/>
            <a:r>
              <a:rPr kumimoji="1" lang="en-US" altLang="ja-JP" sz="54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- </a:t>
            </a:r>
            <a:r>
              <a:rPr kumimoji="1" lang="ja-JP" altLang="en-US" sz="54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環境構築</a:t>
            </a: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0502E5EA-2E8D-47CE-B260-23CD28A462D1}"/>
              </a:ext>
            </a:extLst>
          </p:cNvPr>
          <p:cNvSpPr txBox="1"/>
          <p:nvPr/>
        </p:nvSpPr>
        <p:spPr>
          <a:xfrm>
            <a:off x="372535" y="1537646"/>
            <a:ext cx="600286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現段階の状況</a:t>
            </a:r>
            <a:b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</a:br>
            <a:b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</a:b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「</a:t>
            </a:r>
            <a: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1. </a:t>
            </a: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必要なツールのインストール」</a:t>
            </a:r>
            <a:b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</a:b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テキストエディタ </a:t>
            </a:r>
            <a: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: </a:t>
            </a:r>
            <a:r>
              <a:rPr kumimoji="1" lang="en-US" altLang="ja-JP" dirty="0" err="1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VSCode</a:t>
            </a:r>
            <a:b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</a:b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ブラウザ </a:t>
            </a:r>
            <a: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: Microsoft Edge</a:t>
            </a:r>
            <a:b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</a:br>
            <a:b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</a:b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「</a:t>
            </a:r>
            <a: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2. </a:t>
            </a: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ファイルの準備」</a:t>
            </a:r>
            <a:b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</a:b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・ </a:t>
            </a:r>
            <a: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2048game_gpt</a:t>
            </a: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フォルダに</a:t>
            </a:r>
            <a: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index.html</a:t>
            </a: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、</a:t>
            </a:r>
            <a: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style.css</a:t>
            </a: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、</a:t>
            </a:r>
            <a: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script.js</a:t>
            </a: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の</a:t>
            </a:r>
            <a: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3</a:t>
            </a: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つのファイルを保存</a:t>
            </a:r>
            <a:b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</a:b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・ </a:t>
            </a:r>
            <a: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index.html</a:t>
            </a: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には</a:t>
            </a:r>
            <a: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ChatGPT</a:t>
            </a: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から出力されたスクリプトを入力</a:t>
            </a:r>
            <a:endParaRPr kumimoji="1" lang="en-US" altLang="ja-JP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61A47339-2C22-8635-668D-B42E11A604D9}"/>
              </a:ext>
            </a:extLst>
          </p:cNvPr>
          <p:cNvSpPr/>
          <p:nvPr/>
        </p:nvSpPr>
        <p:spPr>
          <a:xfrm>
            <a:off x="0" y="6112933"/>
            <a:ext cx="12192000" cy="74506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" name="図 2" descr="グラフィカル ユーザー インターフェイス, テキスト, アプリケーション, メール&#10;&#10;自動的に生成された説明">
            <a:extLst>
              <a:ext uri="{FF2B5EF4-FFF2-40B4-BE49-F238E27FC236}">
                <a16:creationId xmlns:a16="http://schemas.microsoft.com/office/drawing/2014/main" id="{9A6C1FF1-D28F-6FAE-A9DD-E00A98439A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0469" y="1537646"/>
            <a:ext cx="4491785" cy="1801107"/>
          </a:xfrm>
          <a:prstGeom prst="rect">
            <a:avLst/>
          </a:prstGeom>
        </p:spPr>
      </p:pic>
      <p:pic>
        <p:nvPicPr>
          <p:cNvPr id="5" name="図 4" descr="テキスト&#10;&#10;自動的に生成された説明">
            <a:extLst>
              <a:ext uri="{FF2B5EF4-FFF2-40B4-BE49-F238E27FC236}">
                <a16:creationId xmlns:a16="http://schemas.microsoft.com/office/drawing/2014/main" id="{D95A98A0-E0A6-0298-7F1E-8BD336E82D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0469" y="3623733"/>
            <a:ext cx="4513318" cy="2382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6422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游ゴシック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游ゴシック" panose="020F0502020204030204"/>
              <a:ea typeface="+mn-ea"/>
              <a:cs typeface="+mn-cs"/>
            </a:endParaRPr>
          </a:p>
        </p:txBody>
      </p:sp>
      <p:pic>
        <p:nvPicPr>
          <p:cNvPr id="7" name="Graphic 6" descr="Game controller">
            <a:extLst>
              <a:ext uri="{FF2B5EF4-FFF2-40B4-BE49-F238E27FC236}">
                <a16:creationId xmlns:a16="http://schemas.microsoft.com/office/drawing/2014/main" id="{75DC9B13-3786-A589-A01F-D033E308C3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0470" y="1815320"/>
            <a:ext cx="4141760" cy="4141760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游ゴシック" panose="020F0502020204030204"/>
                <a:ea typeface="+mn-ea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游ゴシック" panose="020F0502020204030204"/>
                <a:ea typeface="+mn-ea"/>
                <a:cs typeface="+mn-cs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游ゴシック" panose="020F0502020204030204"/>
                <a:ea typeface="+mn-ea"/>
                <a:cs typeface="+mn-cs"/>
              </a:endParaRPr>
            </a:p>
          </p:txBody>
        </p:sp>
      </p:grpSp>
      <p:sp>
        <p:nvSpPr>
          <p:cNvPr id="13" name="タイトル 1">
            <a:extLst>
              <a:ext uri="{FF2B5EF4-FFF2-40B4-BE49-F238E27FC236}">
                <a16:creationId xmlns:a16="http://schemas.microsoft.com/office/drawing/2014/main" id="{EA2D6A1D-A805-961E-69A3-44B22E766D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01028" y="2551299"/>
            <a:ext cx="4805996" cy="1297115"/>
          </a:xfrm>
        </p:spPr>
        <p:txBody>
          <a:bodyPr anchor="t">
            <a:normAutofit/>
          </a:bodyPr>
          <a:lstStyle/>
          <a:p>
            <a:pPr algn="l"/>
            <a:r>
              <a:rPr kumimoji="1" lang="en-US" altLang="ja-JP" sz="4000" dirty="0">
                <a:solidFill>
                  <a:schemeClr val="tx2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ChatGPT</a:t>
            </a:r>
            <a:r>
              <a:rPr kumimoji="1" lang="ja-JP" altLang="en-US" sz="4000" dirty="0">
                <a:solidFill>
                  <a:schemeClr val="tx2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を使ってゲームを作ろう！</a:t>
            </a:r>
          </a:p>
        </p:txBody>
      </p:sp>
      <p:sp>
        <p:nvSpPr>
          <p:cNvPr id="20" name="字幕 2">
            <a:extLst>
              <a:ext uri="{FF2B5EF4-FFF2-40B4-BE49-F238E27FC236}">
                <a16:creationId xmlns:a16="http://schemas.microsoft.com/office/drawing/2014/main" id="{9E7CB235-B7F6-21D9-5D3E-DC21AD5F8F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74587" y="3572933"/>
            <a:ext cx="5118434" cy="838831"/>
          </a:xfrm>
        </p:spPr>
        <p:txBody>
          <a:bodyPr anchor="b">
            <a:normAutofit/>
          </a:bodyPr>
          <a:lstStyle/>
          <a:p>
            <a:pPr algn="l"/>
            <a:r>
              <a:rPr kumimoji="1" lang="ja-JP" altLang="en-US" sz="2000" dirty="0">
                <a:solidFill>
                  <a:schemeClr val="tx2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第</a:t>
            </a:r>
            <a:r>
              <a:rPr kumimoji="1" lang="en-US" altLang="ja-JP" sz="2000" dirty="0">
                <a:solidFill>
                  <a:schemeClr val="tx2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4</a:t>
            </a:r>
            <a:r>
              <a:rPr kumimoji="1" lang="ja-JP" altLang="en-US" sz="2000" dirty="0">
                <a:solidFill>
                  <a:schemeClr val="tx2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講 </a:t>
            </a:r>
            <a:r>
              <a:rPr lang="ja-JP" altLang="en-US" sz="2000" dirty="0">
                <a:solidFill>
                  <a:schemeClr val="tx2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ゲーム作成③ </a:t>
            </a:r>
            <a:r>
              <a:rPr lang="en-US" altLang="ja-JP" sz="2000" dirty="0">
                <a:solidFill>
                  <a:schemeClr val="tx2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(</a:t>
            </a:r>
            <a:r>
              <a:rPr lang="ja-JP" altLang="en-US" sz="2000" dirty="0">
                <a:solidFill>
                  <a:schemeClr val="tx2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ゲームクリアまたはゲームオーバー時の実装</a:t>
            </a:r>
            <a:r>
              <a:rPr lang="en-US" altLang="ja-JP" sz="2000" dirty="0">
                <a:solidFill>
                  <a:schemeClr val="tx2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)</a:t>
            </a:r>
            <a:endParaRPr kumimoji="1" lang="ja-JP" altLang="en-US" sz="2000" dirty="0">
              <a:solidFill>
                <a:schemeClr val="tx2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1113334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F1ED93DE-B581-C49E-7AB9-CD46A2DD7EA9}"/>
              </a:ext>
            </a:extLst>
          </p:cNvPr>
          <p:cNvSpPr txBox="1"/>
          <p:nvPr/>
        </p:nvSpPr>
        <p:spPr>
          <a:xfrm>
            <a:off x="481018" y="1600668"/>
            <a:ext cx="7426850" cy="2312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82663" indent="-982663" defTabSz="324612">
              <a:spcAft>
                <a:spcPts val="600"/>
              </a:spcAft>
            </a:pPr>
            <a:r>
              <a:rPr kumimoji="1" lang="ja-JP" altLang="en-US" sz="1988" kern="12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・</a:t>
            </a:r>
            <a:r>
              <a:rPr kumimoji="1" lang="ja-JP" altLang="en-US" sz="1988" strike="sngStrike" kern="1200" dirty="0">
                <a:solidFill>
                  <a:schemeClr val="bg1">
                    <a:lumMod val="85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第</a:t>
            </a:r>
            <a:r>
              <a:rPr kumimoji="1" lang="en-US" altLang="ja-JP" sz="1988" strike="sngStrike" kern="1200" dirty="0">
                <a:solidFill>
                  <a:schemeClr val="bg1">
                    <a:lumMod val="85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1</a:t>
            </a:r>
            <a:r>
              <a:rPr kumimoji="1" lang="ja-JP" altLang="en-US" sz="1988" strike="sngStrike" kern="1200" dirty="0">
                <a:solidFill>
                  <a:schemeClr val="bg1">
                    <a:lumMod val="85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講</a:t>
            </a:r>
            <a:r>
              <a:rPr kumimoji="1" lang="en-US" altLang="ja-JP" sz="1988" strike="sngStrike" dirty="0">
                <a:solidFill>
                  <a:schemeClr val="bg1">
                    <a:lumMod val="85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 </a:t>
            </a:r>
            <a:r>
              <a:rPr lang="en-US" altLang="ja-JP" sz="1988" strike="sngStrike" kern="1200" dirty="0">
                <a:solidFill>
                  <a:schemeClr val="bg1">
                    <a:lumMod val="85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:</a:t>
            </a:r>
            <a:r>
              <a:rPr lang="ja-JP" altLang="en-US" sz="1988" strike="sngStrike" kern="1200" dirty="0">
                <a:solidFill>
                  <a:schemeClr val="bg1">
                    <a:lumMod val="85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 </a:t>
            </a:r>
            <a:r>
              <a:rPr lang="en-US" altLang="ja-JP" sz="1988" strike="sngStrike" kern="1200" dirty="0">
                <a:solidFill>
                  <a:schemeClr val="bg1">
                    <a:lumMod val="85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ChatGPT</a:t>
            </a:r>
            <a:r>
              <a:rPr lang="ja-JP" altLang="en-US" sz="1988" strike="sngStrike" kern="1200" dirty="0">
                <a:solidFill>
                  <a:schemeClr val="bg1">
                    <a:lumMod val="85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の概要説明・導入、ゲーム制作の環境構築</a:t>
            </a:r>
            <a:endParaRPr lang="en-US" altLang="ja-JP" sz="1988" strike="sngStrike" kern="1200" dirty="0">
              <a:solidFill>
                <a:schemeClr val="bg1">
                  <a:lumMod val="85000"/>
                </a:schemeClr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  <a:cs typeface="+mn-cs"/>
            </a:endParaRPr>
          </a:p>
          <a:p>
            <a:pPr marL="982663" indent="-982663" defTabSz="324612">
              <a:spcAft>
                <a:spcPts val="600"/>
              </a:spcAft>
            </a:pPr>
            <a:r>
              <a:rPr lang="ja-JP" altLang="en-US" sz="1988" kern="12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・</a:t>
            </a:r>
            <a:r>
              <a:rPr lang="ja-JP" altLang="en-US" sz="1988" strike="sngStrike" kern="1200" dirty="0">
                <a:solidFill>
                  <a:schemeClr val="bg1">
                    <a:lumMod val="85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第</a:t>
            </a:r>
            <a:r>
              <a:rPr lang="en-US" altLang="ja-JP" sz="1988" strike="sngStrike" kern="1200" dirty="0">
                <a:solidFill>
                  <a:schemeClr val="bg1">
                    <a:lumMod val="85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2</a:t>
            </a:r>
            <a:r>
              <a:rPr lang="ja-JP" altLang="en-US" sz="1988" strike="sngStrike" kern="1200" dirty="0">
                <a:solidFill>
                  <a:schemeClr val="bg1">
                    <a:lumMod val="85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講</a:t>
            </a:r>
            <a:r>
              <a:rPr lang="ja-JP" altLang="en-US" sz="1988" strike="sngStrike" dirty="0">
                <a:solidFill>
                  <a:schemeClr val="bg1">
                    <a:lumMod val="85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 </a:t>
            </a:r>
            <a:r>
              <a:rPr lang="en-US" altLang="ja-JP" sz="1988" strike="sngStrike" kern="1200" dirty="0">
                <a:solidFill>
                  <a:schemeClr val="bg1">
                    <a:lumMod val="85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: </a:t>
            </a:r>
            <a:r>
              <a:rPr lang="ja-JP" altLang="en-US" sz="1988" strike="sngStrike" kern="1200" dirty="0">
                <a:solidFill>
                  <a:schemeClr val="bg1">
                    <a:lumMod val="85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ゲーム作成① </a:t>
            </a:r>
            <a:r>
              <a:rPr lang="en-US" altLang="ja-JP" sz="1988" strike="sngStrike" kern="1200" dirty="0">
                <a:solidFill>
                  <a:schemeClr val="bg1">
                    <a:lumMod val="85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(</a:t>
            </a:r>
            <a:r>
              <a:rPr lang="ja-JP" altLang="en-US" sz="1988" strike="sngStrike" kern="1200" dirty="0">
                <a:solidFill>
                  <a:schemeClr val="bg1">
                    <a:lumMod val="85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画面構成の実装</a:t>
            </a:r>
            <a:r>
              <a:rPr lang="en-US" altLang="ja-JP" sz="1988" strike="sngStrike" kern="1200" dirty="0">
                <a:solidFill>
                  <a:schemeClr val="bg1">
                    <a:lumMod val="85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)</a:t>
            </a:r>
          </a:p>
          <a:p>
            <a:pPr marL="982663" indent="-982663" defTabSz="324612">
              <a:spcAft>
                <a:spcPts val="600"/>
              </a:spcAft>
            </a:pPr>
            <a:r>
              <a:rPr lang="ja-JP" altLang="en-US" sz="1988" kern="12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・</a:t>
            </a:r>
            <a:r>
              <a:rPr lang="ja-JP" altLang="en-US" sz="1988" strike="sngStrike" kern="1200" dirty="0">
                <a:solidFill>
                  <a:schemeClr val="bg1">
                    <a:lumMod val="85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第</a:t>
            </a:r>
            <a:r>
              <a:rPr lang="en-US" altLang="ja-JP" sz="1988" strike="sngStrike" kern="1200" dirty="0">
                <a:solidFill>
                  <a:schemeClr val="bg1">
                    <a:lumMod val="85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3</a:t>
            </a:r>
            <a:r>
              <a:rPr lang="ja-JP" altLang="en-US" sz="1988" strike="sngStrike" kern="1200" dirty="0">
                <a:solidFill>
                  <a:schemeClr val="bg1">
                    <a:lumMod val="85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講</a:t>
            </a:r>
            <a:r>
              <a:rPr lang="en-US" altLang="ja-JP" sz="1988" strike="sngStrike" dirty="0">
                <a:solidFill>
                  <a:schemeClr val="bg1">
                    <a:lumMod val="85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 </a:t>
            </a:r>
            <a:r>
              <a:rPr lang="en-US" altLang="ja-JP" sz="1988" strike="sngStrike" kern="1200" dirty="0">
                <a:solidFill>
                  <a:schemeClr val="bg1">
                    <a:lumMod val="85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: </a:t>
            </a:r>
            <a:r>
              <a:rPr lang="ja-JP" altLang="en-US" sz="1988" strike="sngStrike" kern="1200" dirty="0">
                <a:solidFill>
                  <a:schemeClr val="bg1">
                    <a:lumMod val="85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ゲーム作成② </a:t>
            </a:r>
            <a:r>
              <a:rPr lang="en-US" altLang="ja-JP" sz="1988" strike="sngStrike" kern="1200" dirty="0">
                <a:solidFill>
                  <a:schemeClr val="bg1">
                    <a:lumMod val="85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(</a:t>
            </a:r>
            <a:r>
              <a:rPr lang="ja-JP" altLang="en-US" sz="1988" strike="sngStrike" kern="1200" dirty="0">
                <a:solidFill>
                  <a:schemeClr val="bg1">
                    <a:lumMod val="85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ゲームロジックの実装</a:t>
            </a:r>
            <a:r>
              <a:rPr lang="en-US" altLang="ja-JP" sz="1988" strike="sngStrike" kern="1200" dirty="0">
                <a:solidFill>
                  <a:schemeClr val="bg1">
                    <a:lumMod val="85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)</a:t>
            </a:r>
          </a:p>
          <a:p>
            <a:pPr marL="982663" indent="-982663" defTabSz="324612">
              <a:spcAft>
                <a:spcPts val="600"/>
              </a:spcAft>
            </a:pPr>
            <a:r>
              <a:rPr lang="ja-JP" altLang="en-US" sz="1988" kern="12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・</a:t>
            </a:r>
            <a:r>
              <a:rPr lang="ja-JP" altLang="en-US" sz="1988" strike="sngStrike" kern="1200" dirty="0">
                <a:solidFill>
                  <a:schemeClr val="bg1">
                    <a:lumMod val="85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第</a:t>
            </a:r>
            <a:r>
              <a:rPr lang="en-US" altLang="ja-JP" sz="1988" strike="sngStrike" kern="1200" dirty="0">
                <a:solidFill>
                  <a:schemeClr val="bg1">
                    <a:lumMod val="85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4</a:t>
            </a:r>
            <a:r>
              <a:rPr lang="ja-JP" altLang="en-US" sz="1988" strike="sngStrike" kern="1200" dirty="0">
                <a:solidFill>
                  <a:schemeClr val="bg1">
                    <a:lumMod val="85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講</a:t>
            </a:r>
            <a:r>
              <a:rPr lang="en-US" altLang="ja-JP" sz="1988" strike="sngStrike" dirty="0">
                <a:solidFill>
                  <a:schemeClr val="bg1">
                    <a:lumMod val="85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 </a:t>
            </a:r>
            <a:r>
              <a:rPr lang="en-US" altLang="ja-JP" sz="1988" strike="sngStrike" kern="1200" dirty="0">
                <a:solidFill>
                  <a:schemeClr val="bg1">
                    <a:lumMod val="85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: </a:t>
            </a:r>
            <a:r>
              <a:rPr lang="ja-JP" altLang="en-US" sz="1988" strike="sngStrike" kern="1200" dirty="0">
                <a:solidFill>
                  <a:schemeClr val="bg1">
                    <a:lumMod val="85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ゲーム作成③ </a:t>
            </a:r>
            <a:r>
              <a:rPr lang="en-US" altLang="ja-JP" sz="1988" strike="sngStrike" kern="1200" dirty="0">
                <a:solidFill>
                  <a:schemeClr val="bg1">
                    <a:lumMod val="85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(</a:t>
            </a:r>
            <a:r>
              <a:rPr lang="ja-JP" altLang="en-US" sz="1988" strike="sngStrike" kern="1200" dirty="0">
                <a:solidFill>
                  <a:schemeClr val="bg1">
                    <a:lumMod val="85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ゲームクリア、ゲームオーバー時の実装</a:t>
            </a:r>
            <a:r>
              <a:rPr lang="en-US" altLang="ja-JP" sz="1988" strike="sngStrike" kern="1200" dirty="0">
                <a:solidFill>
                  <a:schemeClr val="bg1">
                    <a:lumMod val="85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)</a:t>
            </a:r>
          </a:p>
          <a:p>
            <a:pPr marL="982663" indent="-982663" defTabSz="324612">
              <a:spcAft>
                <a:spcPts val="600"/>
              </a:spcAft>
            </a:pPr>
            <a:r>
              <a:rPr lang="ja-JP" altLang="en-US" sz="1988" kern="12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・</a:t>
            </a:r>
            <a:r>
              <a:rPr lang="ja-JP" altLang="en-US" sz="1988" kern="1200" dirty="0">
                <a:solidFill>
                  <a:schemeClr val="accent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第</a:t>
            </a:r>
            <a:r>
              <a:rPr lang="en-US" altLang="ja-JP" sz="1988" kern="1200" dirty="0">
                <a:solidFill>
                  <a:schemeClr val="accent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5</a:t>
            </a:r>
            <a:r>
              <a:rPr lang="ja-JP" altLang="en-US" sz="1988" kern="1200" dirty="0">
                <a:solidFill>
                  <a:schemeClr val="accent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講</a:t>
            </a:r>
            <a:r>
              <a:rPr lang="en-US" altLang="ja-JP" sz="1988" dirty="0">
                <a:solidFill>
                  <a:schemeClr val="accent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 </a:t>
            </a:r>
            <a:r>
              <a:rPr lang="en-US" altLang="ja-JP" sz="1988" kern="1200" dirty="0">
                <a:solidFill>
                  <a:schemeClr val="accent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: </a:t>
            </a:r>
            <a:r>
              <a:rPr lang="ja-JP" altLang="en-US" sz="1988" kern="1200" dirty="0">
                <a:solidFill>
                  <a:schemeClr val="accent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調整と公開 </a:t>
            </a:r>
            <a:r>
              <a:rPr lang="en-US" altLang="ja-JP" sz="1988" kern="1200" dirty="0">
                <a:solidFill>
                  <a:schemeClr val="accent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(</a:t>
            </a:r>
            <a:r>
              <a:rPr lang="ja-JP" altLang="en-US" sz="1988" kern="1200" dirty="0">
                <a:solidFill>
                  <a:schemeClr val="accent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バグの修正、公開サーバーの用意</a:t>
            </a:r>
            <a:r>
              <a:rPr lang="en-US" altLang="ja-JP" sz="1988" kern="1200" dirty="0">
                <a:solidFill>
                  <a:schemeClr val="accent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)</a:t>
            </a:r>
          </a:p>
          <a:p>
            <a:pPr marL="982663" indent="-982663" defTabSz="324612">
              <a:spcAft>
                <a:spcPts val="600"/>
              </a:spcAft>
            </a:pPr>
            <a:r>
              <a:rPr lang="ja-JP" altLang="en-US" sz="1988" kern="12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・第</a:t>
            </a:r>
            <a:r>
              <a:rPr lang="en-US" altLang="ja-JP" sz="1988" kern="12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6</a:t>
            </a:r>
            <a:r>
              <a:rPr lang="ja-JP" altLang="en-US" sz="1988" kern="12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講</a:t>
            </a:r>
            <a:r>
              <a:rPr lang="en-US" altLang="ja-JP" sz="1988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 </a:t>
            </a:r>
            <a:r>
              <a:rPr lang="en-US" altLang="ja-JP" sz="1988" kern="12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: </a:t>
            </a:r>
            <a:r>
              <a:rPr lang="ja-JP" altLang="en-US" sz="1988" kern="12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アップグレード </a:t>
            </a:r>
            <a:r>
              <a:rPr lang="en-US" altLang="ja-JP" sz="1988" kern="12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(</a:t>
            </a:r>
            <a:r>
              <a:rPr lang="ja-JP" altLang="en-US" sz="1988" kern="12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拡張機能追加、まとめ</a:t>
            </a:r>
            <a:r>
              <a:rPr lang="en-US" altLang="ja-JP" sz="1988" kern="12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)</a:t>
            </a:r>
            <a:endParaRPr lang="en-US" altLang="ja-JP" sz="2800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pic>
        <p:nvPicPr>
          <p:cNvPr id="3" name="図 2" descr="モニター画面に映る文字&#10;&#10;自動的に生成された説明">
            <a:extLst>
              <a:ext uri="{FF2B5EF4-FFF2-40B4-BE49-F238E27FC236}">
                <a16:creationId xmlns:a16="http://schemas.microsoft.com/office/drawing/2014/main" id="{6EFB9D28-7B0F-8E61-7488-3245EBDCB9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1940" y="1958507"/>
            <a:ext cx="2941657" cy="1954717"/>
          </a:xfrm>
          <a:prstGeom prst="rect">
            <a:avLst/>
          </a:prstGeom>
        </p:spPr>
      </p:pic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254C7006-3021-A138-BD5F-F5B15865710A}"/>
              </a:ext>
            </a:extLst>
          </p:cNvPr>
          <p:cNvSpPr/>
          <p:nvPr/>
        </p:nvSpPr>
        <p:spPr>
          <a:xfrm>
            <a:off x="0" y="0"/>
            <a:ext cx="12192000" cy="126153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355600"/>
            <a:r>
              <a:rPr kumimoji="1" lang="ja-JP" altLang="en-US" sz="54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講義計画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79FA22AC-4679-050F-D9E5-D42070689398}"/>
              </a:ext>
            </a:extLst>
          </p:cNvPr>
          <p:cNvSpPr/>
          <p:nvPr/>
        </p:nvSpPr>
        <p:spPr>
          <a:xfrm>
            <a:off x="0" y="6112933"/>
            <a:ext cx="12192000" cy="74506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8843632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254C7006-3021-A138-BD5F-F5B15865710A}"/>
              </a:ext>
            </a:extLst>
          </p:cNvPr>
          <p:cNvSpPr/>
          <p:nvPr/>
        </p:nvSpPr>
        <p:spPr>
          <a:xfrm>
            <a:off x="0" y="0"/>
            <a:ext cx="12192000" cy="126153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355600"/>
            <a:r>
              <a:rPr kumimoji="1" lang="en-US" altLang="ja-JP" sz="54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-</a:t>
            </a:r>
            <a:r>
              <a:rPr kumimoji="1" lang="ja-JP" altLang="en-US" sz="54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 今回のタスク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79FA22AC-4679-050F-D9E5-D42070689398}"/>
              </a:ext>
            </a:extLst>
          </p:cNvPr>
          <p:cNvSpPr/>
          <p:nvPr/>
        </p:nvSpPr>
        <p:spPr>
          <a:xfrm>
            <a:off x="0" y="6112933"/>
            <a:ext cx="12192000" cy="74506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2E9E39BB-37A4-524C-4663-F85CAF7994A5}"/>
              </a:ext>
            </a:extLst>
          </p:cNvPr>
          <p:cNvSpPr txBox="1"/>
          <p:nvPr/>
        </p:nvSpPr>
        <p:spPr>
          <a:xfrm>
            <a:off x="372535" y="1537646"/>
            <a:ext cx="99059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タスク</a:t>
            </a:r>
            <a: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_1 : </a:t>
            </a: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バグ修正</a:t>
            </a:r>
            <a:b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</a:br>
            <a:endParaRPr kumimoji="1" lang="en-US" altLang="ja-JP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タスク</a:t>
            </a:r>
            <a: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_2 :</a:t>
            </a: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 </a:t>
            </a:r>
            <a: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WEB</a:t>
            </a: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サイトに公開</a:t>
            </a:r>
            <a:endParaRPr kumimoji="1" lang="en-US" altLang="ja-JP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8616943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254C7006-3021-A138-BD5F-F5B15865710A}"/>
              </a:ext>
            </a:extLst>
          </p:cNvPr>
          <p:cNvSpPr/>
          <p:nvPr/>
        </p:nvSpPr>
        <p:spPr>
          <a:xfrm>
            <a:off x="0" y="0"/>
            <a:ext cx="12192000" cy="126153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355600"/>
            <a:endParaRPr kumimoji="1" lang="ja-JP" altLang="en-US" sz="5400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79FA22AC-4679-050F-D9E5-D42070689398}"/>
              </a:ext>
            </a:extLst>
          </p:cNvPr>
          <p:cNvSpPr/>
          <p:nvPr/>
        </p:nvSpPr>
        <p:spPr>
          <a:xfrm>
            <a:off x="0" y="6112933"/>
            <a:ext cx="12192000" cy="74506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B39EE21D-36D6-8D7C-5037-CC713C179D0C}"/>
              </a:ext>
            </a:extLst>
          </p:cNvPr>
          <p:cNvSpPr/>
          <p:nvPr/>
        </p:nvSpPr>
        <p:spPr>
          <a:xfrm>
            <a:off x="0" y="2798233"/>
            <a:ext cx="12192000" cy="12615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355600" algn="ctr"/>
            <a:r>
              <a:rPr kumimoji="1" lang="ja-JP" altLang="en-US" sz="54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タスク</a:t>
            </a:r>
            <a:r>
              <a:rPr kumimoji="1" lang="en-US" altLang="ja-JP" sz="54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_1 : </a:t>
            </a:r>
            <a:r>
              <a:rPr kumimoji="1" lang="ja-JP" altLang="en-US" sz="54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バグ修正</a:t>
            </a:r>
          </a:p>
        </p:txBody>
      </p:sp>
    </p:spTree>
    <p:extLst>
      <p:ext uri="{BB962C8B-B14F-4D97-AF65-F5344CB8AC3E}">
        <p14:creationId xmlns:p14="http://schemas.microsoft.com/office/powerpoint/2010/main" val="390278943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254C7006-3021-A138-BD5F-F5B15865710A}"/>
              </a:ext>
            </a:extLst>
          </p:cNvPr>
          <p:cNvSpPr/>
          <p:nvPr/>
        </p:nvSpPr>
        <p:spPr>
          <a:xfrm>
            <a:off x="0" y="0"/>
            <a:ext cx="12192000" cy="126153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355600"/>
            <a:r>
              <a:rPr kumimoji="1" lang="en-US" altLang="ja-JP" sz="54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- </a:t>
            </a:r>
            <a:r>
              <a:rPr kumimoji="1" lang="ja-JP" altLang="en-US" sz="54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バグ修正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79FA22AC-4679-050F-D9E5-D42070689398}"/>
              </a:ext>
            </a:extLst>
          </p:cNvPr>
          <p:cNvSpPr/>
          <p:nvPr/>
        </p:nvSpPr>
        <p:spPr>
          <a:xfrm>
            <a:off x="0" y="6112933"/>
            <a:ext cx="12192000" cy="74506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3" name="アドイン 2" title="Web ビューアー">
                <a:extLst>
                  <a:ext uri="{FF2B5EF4-FFF2-40B4-BE49-F238E27FC236}">
                    <a16:creationId xmlns:a16="http://schemas.microsoft.com/office/drawing/2014/main" id="{2799E1AA-FC08-0BFF-4BD2-95A32AB1050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11369587"/>
                  </p:ext>
                </p:extLst>
              </p:nvPr>
            </p:nvGraphicFramePr>
            <p:xfrm>
              <a:off x="203199" y="1507067"/>
              <a:ext cx="11870267" cy="4493681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3" name="アドイン 2" title="Web ビューアー">
                <a:extLst>
                  <a:ext uri="{FF2B5EF4-FFF2-40B4-BE49-F238E27FC236}">
                    <a16:creationId xmlns:a16="http://schemas.microsoft.com/office/drawing/2014/main" id="{2799E1AA-FC08-0BFF-4BD2-95A32AB1050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3199" y="1507067"/>
                <a:ext cx="11870267" cy="449368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0198050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254C7006-3021-A138-BD5F-F5B15865710A}"/>
              </a:ext>
            </a:extLst>
          </p:cNvPr>
          <p:cNvSpPr/>
          <p:nvPr/>
        </p:nvSpPr>
        <p:spPr>
          <a:xfrm>
            <a:off x="0" y="0"/>
            <a:ext cx="12192000" cy="126153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355600"/>
            <a:r>
              <a:rPr kumimoji="1" lang="en-US" altLang="ja-JP" sz="54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- </a:t>
            </a:r>
            <a:r>
              <a:rPr kumimoji="1" lang="ja-JP" altLang="en-US" sz="54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バグ①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79FA22AC-4679-050F-D9E5-D42070689398}"/>
              </a:ext>
            </a:extLst>
          </p:cNvPr>
          <p:cNvSpPr/>
          <p:nvPr/>
        </p:nvSpPr>
        <p:spPr>
          <a:xfrm>
            <a:off x="0" y="6112933"/>
            <a:ext cx="12192000" cy="74506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E5EAE0D9-366D-A4BF-3719-90EC37B4FC06}"/>
              </a:ext>
            </a:extLst>
          </p:cNvPr>
          <p:cNvSpPr txBox="1"/>
          <p:nvPr/>
        </p:nvSpPr>
        <p:spPr>
          <a:xfrm>
            <a:off x="372535" y="1537646"/>
            <a:ext cx="9905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ゲームクリアまたはゲームオーバーした後にも、上下左右キー入力を受け付けてしまう。</a:t>
            </a:r>
            <a:endParaRPr kumimoji="1" lang="en-US" altLang="ja-JP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9128655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254C7006-3021-A138-BD5F-F5B15865710A}"/>
              </a:ext>
            </a:extLst>
          </p:cNvPr>
          <p:cNvSpPr/>
          <p:nvPr/>
        </p:nvSpPr>
        <p:spPr>
          <a:xfrm>
            <a:off x="0" y="0"/>
            <a:ext cx="12192000" cy="126153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355600"/>
            <a:r>
              <a:rPr kumimoji="1" lang="en-US" altLang="ja-JP" sz="54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- </a:t>
            </a:r>
            <a:r>
              <a:rPr kumimoji="1" lang="ja-JP" altLang="en-US" sz="54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バグ①対処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79FA22AC-4679-050F-D9E5-D42070689398}"/>
              </a:ext>
            </a:extLst>
          </p:cNvPr>
          <p:cNvSpPr/>
          <p:nvPr/>
        </p:nvSpPr>
        <p:spPr>
          <a:xfrm>
            <a:off x="0" y="6112933"/>
            <a:ext cx="12192000" cy="74506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6" name="アドイン 5" title="Web ビューアー">
                <a:extLst>
                  <a:ext uri="{FF2B5EF4-FFF2-40B4-BE49-F238E27FC236}">
                    <a16:creationId xmlns:a16="http://schemas.microsoft.com/office/drawing/2014/main" id="{25B180A7-8956-5D9A-B7C4-F9480373166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26389445"/>
                  </p:ext>
                </p:extLst>
              </p:nvPr>
            </p:nvGraphicFramePr>
            <p:xfrm>
              <a:off x="203199" y="1507067"/>
              <a:ext cx="11870267" cy="4493681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6" name="アドイン 5" title="Web ビューアー">
                <a:extLst>
                  <a:ext uri="{FF2B5EF4-FFF2-40B4-BE49-F238E27FC236}">
                    <a16:creationId xmlns:a16="http://schemas.microsoft.com/office/drawing/2014/main" id="{25B180A7-8956-5D9A-B7C4-F9480373166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3199" y="1507067"/>
                <a:ext cx="11870267" cy="449368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3068544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254C7006-3021-A138-BD5F-F5B15865710A}"/>
              </a:ext>
            </a:extLst>
          </p:cNvPr>
          <p:cNvSpPr/>
          <p:nvPr/>
        </p:nvSpPr>
        <p:spPr>
          <a:xfrm>
            <a:off x="0" y="0"/>
            <a:ext cx="12192000" cy="126153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355600"/>
            <a:endParaRPr kumimoji="1" lang="ja-JP" altLang="en-US" sz="5400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79FA22AC-4679-050F-D9E5-D42070689398}"/>
              </a:ext>
            </a:extLst>
          </p:cNvPr>
          <p:cNvSpPr/>
          <p:nvPr/>
        </p:nvSpPr>
        <p:spPr>
          <a:xfrm>
            <a:off x="0" y="6112933"/>
            <a:ext cx="12192000" cy="74506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B39EE21D-36D6-8D7C-5037-CC713C179D0C}"/>
              </a:ext>
            </a:extLst>
          </p:cNvPr>
          <p:cNvSpPr/>
          <p:nvPr/>
        </p:nvSpPr>
        <p:spPr>
          <a:xfrm>
            <a:off x="0" y="2798233"/>
            <a:ext cx="12192000" cy="12615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355600" algn="ctr"/>
            <a:r>
              <a:rPr kumimoji="1" lang="ja-JP" altLang="en-US" sz="54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タスク</a:t>
            </a:r>
            <a:r>
              <a:rPr kumimoji="1" lang="en-US" altLang="ja-JP" sz="54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_2 :</a:t>
            </a:r>
            <a:r>
              <a:rPr kumimoji="1" lang="ja-JP" altLang="en-US" sz="54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 </a:t>
            </a:r>
            <a:r>
              <a:rPr kumimoji="1" lang="en-US" altLang="ja-JP" sz="54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WEB</a:t>
            </a:r>
            <a:r>
              <a:rPr kumimoji="1" lang="ja-JP" altLang="en-US" sz="54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サイトに公開</a:t>
            </a:r>
          </a:p>
        </p:txBody>
      </p:sp>
    </p:spTree>
    <p:extLst>
      <p:ext uri="{BB962C8B-B14F-4D97-AF65-F5344CB8AC3E}">
        <p14:creationId xmlns:p14="http://schemas.microsoft.com/office/powerpoint/2010/main" val="299082481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254C7006-3021-A138-BD5F-F5B15865710A}"/>
              </a:ext>
            </a:extLst>
          </p:cNvPr>
          <p:cNvSpPr/>
          <p:nvPr/>
        </p:nvSpPr>
        <p:spPr>
          <a:xfrm>
            <a:off x="0" y="0"/>
            <a:ext cx="12192000" cy="126153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355600"/>
            <a:r>
              <a:rPr kumimoji="1" lang="en-US" altLang="ja-JP" sz="54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- WEB</a:t>
            </a:r>
            <a:r>
              <a:rPr kumimoji="1" lang="ja-JP" altLang="en-US" sz="54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サイトに公開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79FA22AC-4679-050F-D9E5-D42070689398}"/>
              </a:ext>
            </a:extLst>
          </p:cNvPr>
          <p:cNvSpPr/>
          <p:nvPr/>
        </p:nvSpPr>
        <p:spPr>
          <a:xfrm>
            <a:off x="0" y="6112933"/>
            <a:ext cx="12192000" cy="74506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3" name="アドイン 2" title="Web ビューアー">
                <a:extLst>
                  <a:ext uri="{FF2B5EF4-FFF2-40B4-BE49-F238E27FC236}">
                    <a16:creationId xmlns:a16="http://schemas.microsoft.com/office/drawing/2014/main" id="{740C623F-D6F4-3497-8A66-F234F64D2BC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364134"/>
                  </p:ext>
                </p:extLst>
              </p:nvPr>
            </p:nvGraphicFramePr>
            <p:xfrm>
              <a:off x="203199" y="1507067"/>
              <a:ext cx="11870267" cy="4493681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3" name="アドイン 2" title="Web ビューアー">
                <a:extLst>
                  <a:ext uri="{FF2B5EF4-FFF2-40B4-BE49-F238E27FC236}">
                    <a16:creationId xmlns:a16="http://schemas.microsoft.com/office/drawing/2014/main" id="{740C623F-D6F4-3497-8A66-F234F64D2BC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3199" y="1507067"/>
                <a:ext cx="11870267" cy="449368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501753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8D927366-A2BA-562F-C5A8-9F56A5989CF9}"/>
              </a:ext>
            </a:extLst>
          </p:cNvPr>
          <p:cNvSpPr/>
          <p:nvPr/>
        </p:nvSpPr>
        <p:spPr>
          <a:xfrm>
            <a:off x="0" y="0"/>
            <a:ext cx="12192000" cy="126153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355600"/>
            <a:r>
              <a:rPr kumimoji="1" lang="en-US" altLang="ja-JP" sz="54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- </a:t>
            </a:r>
            <a:r>
              <a:rPr kumimoji="1" lang="ja-JP" altLang="en-US" sz="54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プログラミング学習</a:t>
            </a:r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61A47339-2C22-8635-668D-B42E11A604D9}"/>
              </a:ext>
            </a:extLst>
          </p:cNvPr>
          <p:cNvSpPr/>
          <p:nvPr/>
        </p:nvSpPr>
        <p:spPr>
          <a:xfrm>
            <a:off x="0" y="6112933"/>
            <a:ext cx="12192000" cy="74506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26FF527A-07B3-2FB1-02E6-540A22FCEED0}"/>
              </a:ext>
            </a:extLst>
          </p:cNvPr>
          <p:cNvSpPr txBox="1"/>
          <p:nvPr/>
        </p:nvSpPr>
        <p:spPr>
          <a:xfrm>
            <a:off x="372535" y="1537646"/>
            <a:ext cx="678179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注意点</a:t>
            </a:r>
            <a:b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</a:br>
            <a: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ChatGPT</a:t>
            </a: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を用いてゲーム作成をするが、細かな調整・エラーの処理などする場合において、ある程度使用する言語 </a:t>
            </a:r>
            <a: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(</a:t>
            </a: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今回では</a:t>
            </a:r>
            <a:r>
              <a:rPr kumimoji="1" lang="en-US" altLang="ja-JP" dirty="0" err="1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HTML,CSS,JavaScript</a:t>
            </a:r>
            <a: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) </a:t>
            </a: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の知識を持っているほうが</a:t>
            </a:r>
            <a: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better</a:t>
            </a:r>
            <a:b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</a:br>
            <a:endParaRPr kumimoji="1" lang="en-US" altLang="ja-JP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ChatGPT</a:t>
            </a: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を用いたプログラミング学習</a:t>
            </a:r>
            <a:b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</a:b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・ </a:t>
            </a:r>
            <a: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ChatGPT</a:t>
            </a: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にスクリプトの解説を頼む</a:t>
            </a:r>
            <a:b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</a:b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・ 学習用の別の新しい会話として始める</a:t>
            </a:r>
            <a:endParaRPr kumimoji="1" lang="en-US" altLang="ja-JP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pic>
        <p:nvPicPr>
          <p:cNvPr id="6" name="図 5" descr="テキスト&#10;&#10;自動的に生成された説明">
            <a:extLst>
              <a:ext uri="{FF2B5EF4-FFF2-40B4-BE49-F238E27FC236}">
                <a16:creationId xmlns:a16="http://schemas.microsoft.com/office/drawing/2014/main" id="{BA9A02DA-417E-B6E4-38FD-13C0795E31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934" y="3845970"/>
            <a:ext cx="6076519" cy="1154047"/>
          </a:xfrm>
          <a:prstGeom prst="rect">
            <a:avLst/>
          </a:prstGeom>
        </p:spPr>
      </p:pic>
      <p:pic>
        <p:nvPicPr>
          <p:cNvPr id="7" name="グラフィックス 6" descr="右向き指示マーク 枠線">
            <a:extLst>
              <a:ext uri="{FF2B5EF4-FFF2-40B4-BE49-F238E27FC236}">
                <a16:creationId xmlns:a16="http://schemas.microsoft.com/office/drawing/2014/main" id="{4783A5B0-B8B8-EA67-D6D5-8CFE18B1C2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3374490">
            <a:off x="1836918" y="3981602"/>
            <a:ext cx="280960" cy="280960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1CD94D68-C1FB-F021-CF64-257ABC749A74}"/>
              </a:ext>
            </a:extLst>
          </p:cNvPr>
          <p:cNvSpPr txBox="1"/>
          <p:nvPr/>
        </p:nvSpPr>
        <p:spPr>
          <a:xfrm>
            <a:off x="2109061" y="4213528"/>
            <a:ext cx="3775273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ここをクリックして新しい会話を始める</a:t>
            </a:r>
            <a:endParaRPr kumimoji="1" lang="en-US" altLang="ja-JP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mc:AlternateContent xmlns:mc="http://schemas.openxmlformats.org/markup-compatibility/2006" xmlns:we="http://schemas.microsoft.com/office/webextensions/webextension/2010/11" xmlns:pca="http://schemas.microsoft.com/office/powerpoint/2013/contentapp">
        <mc:Choice Requires="we pca">
          <p:graphicFrame>
            <p:nvGraphicFramePr>
              <p:cNvPr id="10" name="アドイン 9" title="Web ビューアー">
                <a:extLst>
                  <a:ext uri="{FF2B5EF4-FFF2-40B4-BE49-F238E27FC236}">
                    <a16:creationId xmlns:a16="http://schemas.microsoft.com/office/drawing/2014/main" id="{0D2C0228-B6E0-5EE9-7517-F5AE2BE9825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72898017"/>
                  </p:ext>
                </p:extLst>
              </p:nvPr>
            </p:nvGraphicFramePr>
            <p:xfrm>
              <a:off x="7245615" y="1956220"/>
              <a:ext cx="4680680" cy="4003675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5"/>
              </a:graphicData>
            </a:graphic>
          </p:graphicFrame>
        </mc:Choice>
        <mc:Fallback xmlns="">
          <p:pic>
            <p:nvPicPr>
              <p:cNvPr id="10" name="アドイン 9" title="Web ビューアー">
                <a:extLst>
                  <a:ext uri="{FF2B5EF4-FFF2-40B4-BE49-F238E27FC236}">
                    <a16:creationId xmlns:a16="http://schemas.microsoft.com/office/drawing/2014/main" id="{0D2C0228-B6E0-5EE9-7517-F5AE2BE9825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245615" y="1956220"/>
                <a:ext cx="4680680" cy="4003675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E4ABF7A9-AEC5-FAC3-EC28-F9110837EFF0}"/>
              </a:ext>
            </a:extLst>
          </p:cNvPr>
          <p:cNvSpPr/>
          <p:nvPr/>
        </p:nvSpPr>
        <p:spPr>
          <a:xfrm>
            <a:off x="7067031" y="5276839"/>
            <a:ext cx="4859264" cy="836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3787E4E2-59CB-7908-065E-AE64C7D4BEE0}"/>
              </a:ext>
            </a:extLst>
          </p:cNvPr>
          <p:cNvSpPr/>
          <p:nvPr/>
        </p:nvSpPr>
        <p:spPr>
          <a:xfrm>
            <a:off x="7156323" y="1710267"/>
            <a:ext cx="4859264" cy="3657599"/>
          </a:xfrm>
          <a:prstGeom prst="rect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A697EB1B-E621-C58E-8543-F4483EA573A7}"/>
              </a:ext>
            </a:extLst>
          </p:cNvPr>
          <p:cNvSpPr txBox="1"/>
          <p:nvPr/>
        </p:nvSpPr>
        <p:spPr>
          <a:xfrm>
            <a:off x="8565721" y="1525601"/>
            <a:ext cx="204046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ChatGPT</a:t>
            </a: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の応答③</a:t>
            </a:r>
            <a:endParaRPr kumimoji="1" lang="en-US" altLang="ja-JP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3FD3DA50-0C5C-EF51-4A7C-E0617C3FCCF2}"/>
              </a:ext>
            </a:extLst>
          </p:cNvPr>
          <p:cNvSpPr txBox="1"/>
          <p:nvPr/>
        </p:nvSpPr>
        <p:spPr>
          <a:xfrm>
            <a:off x="419171" y="5290000"/>
            <a:ext cx="67817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記号 </a:t>
            </a:r>
            <a: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(</a:t>
            </a: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マークダウン</a:t>
            </a:r>
            <a: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) </a:t>
            </a: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を使って文章を明確に</a:t>
            </a:r>
            <a:b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</a:b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・ 区切りには「</a:t>
            </a:r>
            <a: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----</a:t>
            </a: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」とハイフン</a:t>
            </a:r>
            <a: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4</a:t>
            </a: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個など</a:t>
            </a:r>
            <a:endParaRPr kumimoji="1" lang="en-US" altLang="ja-JP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206182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we="http://schemas.microsoft.com/office/webextensions/webextension/2010/11" xmlns:pca="http://schemas.microsoft.com/office/powerpoint/2013/contentapp">
        <mc:Choice Requires="we pca">
          <p:graphicFrame>
            <p:nvGraphicFramePr>
              <p:cNvPr id="2" name="アドイン 1" title="Web ビューアー">
                <a:extLst>
                  <a:ext uri="{FF2B5EF4-FFF2-40B4-BE49-F238E27FC236}">
                    <a16:creationId xmlns:a16="http://schemas.microsoft.com/office/drawing/2014/main" id="{FF2FF271-777A-E2D3-502E-E2278A70958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49133575"/>
                  </p:ext>
                </p:extLst>
              </p:nvPr>
            </p:nvGraphicFramePr>
            <p:xfrm>
              <a:off x="3162607" y="1653970"/>
              <a:ext cx="8906932" cy="3724812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2" name="アドイン 1" title="Web ビューアー">
                <a:extLst>
                  <a:ext uri="{FF2B5EF4-FFF2-40B4-BE49-F238E27FC236}">
                    <a16:creationId xmlns:a16="http://schemas.microsoft.com/office/drawing/2014/main" id="{FF2FF271-777A-E2D3-502E-E2278A70958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162607" y="1653970"/>
                <a:ext cx="8906932" cy="3724812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8D927366-A2BA-562F-C5A8-9F56A5989CF9}"/>
              </a:ext>
            </a:extLst>
          </p:cNvPr>
          <p:cNvSpPr/>
          <p:nvPr/>
        </p:nvSpPr>
        <p:spPr>
          <a:xfrm>
            <a:off x="0" y="0"/>
            <a:ext cx="12192000" cy="126153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355600"/>
            <a:r>
              <a:rPr kumimoji="1" lang="en-US" altLang="ja-JP" sz="54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- </a:t>
            </a:r>
            <a:r>
              <a:rPr kumimoji="1" lang="ja-JP" altLang="en-US" sz="54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ゲーム作成手順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FEFF9B82-349E-343B-1624-46E671061878}"/>
              </a:ext>
            </a:extLst>
          </p:cNvPr>
          <p:cNvSpPr txBox="1"/>
          <p:nvPr/>
        </p:nvSpPr>
        <p:spPr>
          <a:xfrm>
            <a:off x="161174" y="1575404"/>
            <a:ext cx="600286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ゲーム作成の順序</a:t>
            </a:r>
            <a:b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</a:br>
            <a: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1. </a:t>
            </a: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ゲームデザイン</a:t>
            </a:r>
            <a:b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</a:br>
            <a: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2. </a:t>
            </a: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基本構造の実装</a:t>
            </a:r>
            <a:b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</a:br>
            <a: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3. </a:t>
            </a: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オブジェクトの実装</a:t>
            </a:r>
            <a:b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</a:br>
            <a: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4. </a:t>
            </a: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ロジックの実装</a:t>
            </a:r>
            <a:b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</a:br>
            <a: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5. </a:t>
            </a: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グラフィックとサウンド</a:t>
            </a:r>
            <a:b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</a:br>
            <a: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6. </a:t>
            </a: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デバッグとテスト</a:t>
            </a:r>
            <a:b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</a:br>
            <a: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7. </a:t>
            </a: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フィードバックの収集</a:t>
            </a:r>
            <a:b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</a:br>
            <a: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8. </a:t>
            </a: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完成と公開</a:t>
            </a:r>
            <a:endParaRPr kumimoji="1" lang="en-US" altLang="ja-JP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8BB07360-382F-400B-E6F2-4EDC82D847E8}"/>
              </a:ext>
            </a:extLst>
          </p:cNvPr>
          <p:cNvSpPr/>
          <p:nvPr/>
        </p:nvSpPr>
        <p:spPr>
          <a:xfrm>
            <a:off x="3014740" y="4957578"/>
            <a:ext cx="9054800" cy="836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61A47339-2C22-8635-668D-B42E11A604D9}"/>
              </a:ext>
            </a:extLst>
          </p:cNvPr>
          <p:cNvSpPr/>
          <p:nvPr/>
        </p:nvSpPr>
        <p:spPr>
          <a:xfrm>
            <a:off x="0" y="6112933"/>
            <a:ext cx="12192000" cy="74506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333283B3-AEC3-EC1D-EBF1-BC89274B442D}"/>
              </a:ext>
            </a:extLst>
          </p:cNvPr>
          <p:cNvSpPr/>
          <p:nvPr/>
        </p:nvSpPr>
        <p:spPr>
          <a:xfrm>
            <a:off x="3120275" y="1607359"/>
            <a:ext cx="9020934" cy="3318264"/>
          </a:xfrm>
          <a:prstGeom prst="rect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25525B89-8920-D625-E11C-52DC7508FE76}"/>
              </a:ext>
            </a:extLst>
          </p:cNvPr>
          <p:cNvSpPr txBox="1"/>
          <p:nvPr/>
        </p:nvSpPr>
        <p:spPr>
          <a:xfrm>
            <a:off x="6595839" y="1422693"/>
            <a:ext cx="204046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ChatGPT</a:t>
            </a: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の応答④</a:t>
            </a:r>
            <a:endParaRPr kumimoji="1" lang="en-US" altLang="ja-JP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82285486"/>
      </p:ext>
    </p:extLst>
  </p:cSld>
  <p:clrMapOvr>
    <a:masterClrMapping/>
  </p:clrMapOvr>
</p:sld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webextension1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png"/></Relationships>
</file>

<file path=ppt/webextensions/_rels/webextension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28.png"/></Relationships>
</file>

<file path=ppt/webextensions/_rels/webextension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31.png"/></Relationships>
</file>

<file path=ppt/webextensions/_rels/webextension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32.png"/></Relationships>
</file>

<file path=ppt/webextensions/_rels/webextension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35.png"/></Relationships>
</file>

<file path=ppt/webextensions/_rels/webextension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37.png"/></Relationships>
</file>

<file path=ppt/webextensions/_rels/webextension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38.png"/></Relationships>
</file>

<file path=ppt/webextensions/_rels/webextension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39.png"/></Relationships>
</file>

<file path=ppt/webextensions/_rels/webextension17.xml.rels><?xml version="1.0" encoding="UTF-8" standalone="yes"?>
<Relationships xmlns="http://schemas.openxmlformats.org/package/2006/relationships"><Relationship Id="rId1" Type="http://schemas.openxmlformats.org/officeDocument/2006/relationships/image" Target="../media/image40.png"/></Relationships>
</file>

<file path=ppt/webextensions/_rels/webextension18.xml.rels><?xml version="1.0" encoding="UTF-8" standalone="yes"?>
<Relationships xmlns="http://schemas.openxmlformats.org/package/2006/relationships"><Relationship Id="rId1" Type="http://schemas.openxmlformats.org/officeDocument/2006/relationships/image" Target="../media/image41.png"/></Relationships>
</file>

<file path=ppt/webextensions/_rels/webextension19.xml.rels><?xml version="1.0" encoding="UTF-8" standalone="yes"?>
<Relationships xmlns="http://schemas.openxmlformats.org/package/2006/relationships"><Relationship Id="rId1" Type="http://schemas.openxmlformats.org/officeDocument/2006/relationships/image" Target="../media/image42.png"/></Relationships>
</file>

<file path=ppt/webextensions/_rels/webextension2.xml.rels><?xml version="1.0" encoding="UTF-8" standalone="yes"?>
<Relationships xmlns="http://schemas.openxmlformats.org/package/2006/relationships"><Relationship Id="rId1" Type="http://schemas.openxmlformats.org/officeDocument/2006/relationships/image" Target="../media/image6.png"/></Relationships>
</file>

<file path=ppt/webextensions/_rels/webextension20.xml.rels><?xml version="1.0" encoding="UTF-8" standalone="yes"?>
<Relationships xmlns="http://schemas.openxmlformats.org/package/2006/relationships"><Relationship Id="rId1" Type="http://schemas.openxmlformats.org/officeDocument/2006/relationships/image" Target="../media/image43.png"/></Relationships>
</file>

<file path=ppt/webextensions/_rels/webextension21.xml.rels><?xml version="1.0" encoding="UTF-8" standalone="yes"?>
<Relationships xmlns="http://schemas.openxmlformats.org/package/2006/relationships"><Relationship Id="rId1" Type="http://schemas.openxmlformats.org/officeDocument/2006/relationships/image" Target="../media/image44.png"/></Relationships>
</file>

<file path=ppt/webextensions/_rels/webextension22.xml.rels><?xml version="1.0" encoding="UTF-8" standalone="yes"?>
<Relationships xmlns="http://schemas.openxmlformats.org/package/2006/relationships"><Relationship Id="rId1" Type="http://schemas.openxmlformats.org/officeDocument/2006/relationships/image" Target="../media/image45.png"/></Relationships>
</file>

<file path=ppt/webextensions/_rels/webextension23.xml.rels><?xml version="1.0" encoding="UTF-8" standalone="yes"?>
<Relationships xmlns="http://schemas.openxmlformats.org/package/2006/relationships"><Relationship Id="rId1" Type="http://schemas.openxmlformats.org/officeDocument/2006/relationships/image" Target="../media/image47.png"/></Relationships>
</file>

<file path=ppt/webextensions/_rels/webextension24.xml.rels><?xml version="1.0" encoding="UTF-8" standalone="yes"?>
<Relationships xmlns="http://schemas.openxmlformats.org/package/2006/relationships"><Relationship Id="rId1" Type="http://schemas.openxmlformats.org/officeDocument/2006/relationships/image" Target="../media/image49.png"/></Relationships>
</file>

<file path=ppt/webextensions/_rels/webextension25.xml.rels><?xml version="1.0" encoding="UTF-8" standalone="yes"?>
<Relationships xmlns="http://schemas.openxmlformats.org/package/2006/relationships"><Relationship Id="rId1" Type="http://schemas.openxmlformats.org/officeDocument/2006/relationships/image" Target="../media/image51.png"/></Relationships>
</file>

<file path=ppt/webextensions/_rels/webextension26.xml.rels><?xml version="1.0" encoding="UTF-8" standalone="yes"?>
<Relationships xmlns="http://schemas.openxmlformats.org/package/2006/relationships"><Relationship Id="rId1" Type="http://schemas.openxmlformats.org/officeDocument/2006/relationships/image" Target="../media/image52.png"/></Relationships>
</file>

<file path=ppt/webextensions/_rels/webextension27.xml.rels><?xml version="1.0" encoding="UTF-8" standalone="yes"?>
<Relationships xmlns="http://schemas.openxmlformats.org/package/2006/relationships"><Relationship Id="rId1" Type="http://schemas.openxmlformats.org/officeDocument/2006/relationships/image" Target="../media/image53.png"/></Relationships>
</file>

<file path=ppt/webextensions/_rels/webextension28.xml.rels><?xml version="1.0" encoding="UTF-8" standalone="yes"?>
<Relationships xmlns="http://schemas.openxmlformats.org/package/2006/relationships"><Relationship Id="rId1" Type="http://schemas.openxmlformats.org/officeDocument/2006/relationships/image" Target="../media/image55.png"/></Relationships>
</file>

<file path=ppt/webextensions/_rels/webextension29.xml.rels><?xml version="1.0" encoding="UTF-8" standalone="yes"?>
<Relationships xmlns="http://schemas.openxmlformats.org/package/2006/relationships"><Relationship Id="rId1" Type="http://schemas.openxmlformats.org/officeDocument/2006/relationships/image" Target="../media/image57.png"/></Relationships>
</file>

<file path=ppt/webextensions/_rels/webextension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0.png"/></Relationships>
</file>

<file path=ppt/webextensions/_rels/webextension30.xml.rels><?xml version="1.0" encoding="UTF-8" standalone="yes"?>
<Relationships xmlns="http://schemas.openxmlformats.org/package/2006/relationships"><Relationship Id="rId1" Type="http://schemas.openxmlformats.org/officeDocument/2006/relationships/image" Target="../media/image58.png"/></Relationships>
</file>

<file path=ppt/webextensions/_rels/webextension31.xml.rels><?xml version="1.0" encoding="UTF-8" standalone="yes"?>
<Relationships xmlns="http://schemas.openxmlformats.org/package/2006/relationships"><Relationship Id="rId1" Type="http://schemas.openxmlformats.org/officeDocument/2006/relationships/image" Target="../media/image59.png"/></Relationships>
</file>

<file path=ppt/webextensions/_rels/webextension32.xml.rels><?xml version="1.0" encoding="UTF-8" standalone="yes"?>
<Relationships xmlns="http://schemas.openxmlformats.org/package/2006/relationships"><Relationship Id="rId1" Type="http://schemas.openxmlformats.org/officeDocument/2006/relationships/image" Target="../media/image60.png"/></Relationships>
</file>

<file path=ppt/webextensions/_rels/webextension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6.png"/></Relationships>
</file>

<file path=ppt/webextensions/_rels/webextension5.xml.rels><?xml version="1.0" encoding="UTF-8" standalone="yes"?>
<Relationships xmlns="http://schemas.openxmlformats.org/package/2006/relationships"><Relationship Id="rId1" Type="http://schemas.openxmlformats.org/officeDocument/2006/relationships/image" Target="../media/image17.png"/></Relationships>
</file>

<file path=ppt/webextensions/_rels/webextension6.xml.rels><?xml version="1.0" encoding="UTF-8" standalone="yes"?>
<Relationships xmlns="http://schemas.openxmlformats.org/package/2006/relationships"><Relationship Id="rId1" Type="http://schemas.openxmlformats.org/officeDocument/2006/relationships/image" Target="../media/image18.png"/></Relationships>
</file>

<file path=ppt/webextensions/_rels/webextension7.xml.rels><?xml version="1.0" encoding="UTF-8" standalone="yes"?>
<Relationships xmlns="http://schemas.openxmlformats.org/package/2006/relationships"><Relationship Id="rId1" Type="http://schemas.openxmlformats.org/officeDocument/2006/relationships/image" Target="../media/image20.png"/></Relationships>
</file>

<file path=ppt/webextensions/_rels/webextension8.xml.rels><?xml version="1.0" encoding="UTF-8" standalone="yes"?>
<Relationships xmlns="http://schemas.openxmlformats.org/package/2006/relationships"><Relationship Id="rId1" Type="http://schemas.openxmlformats.org/officeDocument/2006/relationships/image" Target="../media/image22.png"/></Relationships>
</file>

<file path=ppt/webextensions/_rels/webextension9.xml.rels><?xml version="1.0" encoding="UTF-8" standalone="yes"?>
<Relationships xmlns="http://schemas.openxmlformats.org/package/2006/relationships"><Relationship Id="rId1" Type="http://schemas.openxmlformats.org/officeDocument/2006/relationships/image" Target="../media/image24.png"/></Relationships>
</file>

<file path=ppt/webextensions/webextension1.xml><?xml version="1.0" encoding="utf-8"?>
<we:webextension xmlns:we="http://schemas.microsoft.com/office/webextensions/webextension/2010/11" id="{02DB359B-F73E-4048-8201-80B3161BF42B}">
  <we:reference id="wa104295828" version="1.9.0.0" store="en-001" storeType="OMEX"/>
  <we:alternateReferences>
    <we:reference id="wa104295828" version="1.9.0.0" store="wa104295828" storeType="OMEX"/>
  </we:alternateReferences>
  <we:properties>
    <we:property name="__labs__" value="{&quot;configuration&quot;:{&quot;appVersion&quot;:{&quot;major&quot;:1,&quot;minor&quot;:0},&quot;components&quot;:[{&quot;type&quot;:&quot;Labs.Components.ActivityComponent&quot;,&quot;name&quot;:&quot;rintaroootobita.github.io/chatGPT_picture_scroll/scroll_2.html?rand=12351&quot;,&quot;values&quot;:{},&quot;data&quot;:{&quot;uri&quot;:&quot;rintaroootobita.github.io/chatGPT_picture_scroll/scroll_2.html?rand=12351&quot;},&quot;secure&quot;:false}],&quot;name&quot;:&quot;rintaroootobita.github.io/chatGPT_picture_scroll/scroll_2.html?rand=12351&quot;,&quot;timeline&quot;:null,&quot;analytics&quot;:null},&quot;hostVersion&quot;:{&quot;major&quot;:0,&quot;minor&quot;:1}}"/>
  </we:properties>
  <we:bindings/>
  <we:snapshot xmlns:r="http://schemas.openxmlformats.org/officeDocument/2006/relationships" r:embed="rId1"/>
</we:webextension>
</file>

<file path=ppt/webextensions/webextension10.xml><?xml version="1.0" encoding="utf-8"?>
<we:webextension xmlns:we="http://schemas.microsoft.com/office/webextensions/webextension/2010/11" id="{FF5B0B5A-BFE2-431B-A52F-23BEBE614861}">
  <we:reference id="wa104295828" version="1.9.0.0" store="en-001" storeType="OMEX"/>
  <we:alternateReferences>
    <we:reference id="WA104295828" version="1.9.0.0" store="" storeType="OMEX"/>
  </we:alternateReferences>
  <we:properties>
    <we:property name="__labs__" value="{&quot;configuration&quot;:{&quot;appVersion&quot;:{&quot;major&quot;:1,&quot;minor&quot;:0},&quot;components&quot;:[{&quot;type&quot;:&quot;Labs.Components.ActivityComponent&quot;,&quot;name&quot;:&quot;rintaroootobita.github.io/chatGPT_picture_scroll/scroll_10.html&quot;,&quot;values&quot;:{},&quot;data&quot;:{&quot;uri&quot;:&quot;rintaroootobita.github.io/chatGPT_picture_scroll/scroll_10.html&quot;},&quot;secure&quot;:false}],&quot;name&quot;:&quot;rintaroootobita.github.io/chatGPT_picture_scroll/scroll_10.html&quot;,&quot;timeline&quot;:null,&quot;analytics&quot;:null},&quot;hostVersion&quot;:{&quot;major&quot;:0,&quot;minor&quot;:1}}"/>
  </we:properties>
  <we:bindings/>
  <we:snapshot xmlns:r="http://schemas.openxmlformats.org/officeDocument/2006/relationships" r:embed="rId1"/>
</we:webextension>
</file>

<file path=ppt/webextensions/webextension11.xml><?xml version="1.0" encoding="utf-8"?>
<we:webextension xmlns:we="http://schemas.microsoft.com/office/webextensions/webextension/2010/11" id="{8A16236E-4BC4-4819-9699-A9841D194710}">
  <we:reference id="wa104295828" version="1.9.0.0" store="en-001" storeType="OMEX"/>
  <we:alternateReferences>
    <we:reference id="WA104295828" version="1.9.0.0" store="" storeType="OMEX"/>
  </we:alternateReferences>
  <we:properties>
    <we:property name="__labs__" value="{&quot;configuration&quot;:{&quot;appVersion&quot;:{&quot;major&quot;:1,&quot;minor&quot;:0},&quot;components&quot;:[{&quot;type&quot;:&quot;Labs.Components.ActivityComponent&quot;,&quot;name&quot;:&quot;rintaroootobita.github.io/chatGPT_picture_scroll/scroll_11.html&quot;,&quot;values&quot;:{},&quot;data&quot;:{&quot;uri&quot;:&quot;rintaroootobita.github.io/chatGPT_picture_scroll/scroll_11.html&quot;},&quot;secure&quot;:false}],&quot;name&quot;:&quot;rintaroootobita.github.io/chatGPT_picture_scroll/scroll_11.html&quot;,&quot;timeline&quot;:null,&quot;analytics&quot;:null},&quot;hostVersion&quot;:{&quot;major&quot;:0,&quot;minor&quot;:1}}"/>
  </we:properties>
  <we:bindings/>
  <we:snapshot xmlns:r="http://schemas.openxmlformats.org/officeDocument/2006/relationships" r:embed="rId1"/>
</we:webextension>
</file>

<file path=ppt/webextensions/webextension12.xml><?xml version="1.0" encoding="utf-8"?>
<we:webextension xmlns:we="http://schemas.microsoft.com/office/webextensions/webextension/2010/11" id="{8A16236E-4BC4-4819-9699-A9841D194710}">
  <we:reference id="wa104295828" version="1.9.0.0" store="en-001" storeType="OMEX"/>
  <we:alternateReferences>
    <we:reference id="WA104295828" version="1.9.0.0" store="" storeType="OMEX"/>
  </we:alternateReferences>
  <we:properties>
    <we:property name="__labs__" value="{&quot;configuration&quot;:{&quot;appVersion&quot;:{&quot;major&quot;:1,&quot;minor&quot;:0},&quot;components&quot;:[{&quot;type&quot;:&quot;Labs.Components.ActivityComponent&quot;,&quot;name&quot;:&quot;rintaroootobita.github.io/chatGPT_picture_scroll/scroll_12.html&quot;,&quot;values&quot;:{},&quot;data&quot;:{&quot;uri&quot;:&quot;rintaroootobita.github.io/chatGPT_picture_scroll/scroll_12.html&quot;},&quot;secure&quot;:false}],&quot;name&quot;:&quot;rintaroootobita.github.io/chatGPT_picture_scroll/scroll_12.html&quot;,&quot;timeline&quot;:null,&quot;analytics&quot;:null},&quot;hostVersion&quot;:{&quot;major&quot;:0,&quot;minor&quot;:1}}"/>
  </we:properties>
  <we:bindings/>
  <we:snapshot xmlns:r="http://schemas.openxmlformats.org/officeDocument/2006/relationships" r:embed="rId1"/>
</we:webextension>
</file>

<file path=ppt/webextensions/webextension13.xml><?xml version="1.0" encoding="utf-8"?>
<we:webextension xmlns:we="http://schemas.microsoft.com/office/webextensions/webextension/2010/11" id="{8A16236E-4BC4-4819-9699-A9841D194710}">
  <we:reference id="wa104295828" version="1.9.0.0" store="en-001" storeType="OMEX"/>
  <we:alternateReferences>
    <we:reference id="WA104295828" version="1.9.0.0" store="" storeType="OMEX"/>
  </we:alternateReferences>
  <we:properties>
    <we:property name="__labs__" value="{&quot;configuration&quot;:{&quot;appVersion&quot;:{&quot;major&quot;:1,&quot;minor&quot;:0},&quot;components&quot;:[{&quot;type&quot;:&quot;Labs.Components.ActivityComponent&quot;,&quot;name&quot;:&quot;rintaroootobita.github.io/chatGPT_picture_scroll/scroll_13.html&quot;,&quot;values&quot;:{},&quot;data&quot;:{&quot;uri&quot;:&quot;rintaroootobita.github.io/chatGPT_picture_scroll/scroll_13.html&quot;},&quot;secure&quot;:false}],&quot;name&quot;:&quot;rintaroootobita.github.io/chatGPT_picture_scroll/scroll_13.html&quot;,&quot;timeline&quot;:null,&quot;analytics&quot;:null},&quot;hostVersion&quot;:{&quot;major&quot;:0,&quot;minor&quot;:1}}"/>
  </we:properties>
  <we:bindings/>
  <we:snapshot xmlns:r="http://schemas.openxmlformats.org/officeDocument/2006/relationships" r:embed="rId1"/>
</we:webextension>
</file>

<file path=ppt/webextensions/webextension14.xml><?xml version="1.0" encoding="utf-8"?>
<we:webextension xmlns:we="http://schemas.microsoft.com/office/webextensions/webextension/2010/11" id="{8A16236E-4BC4-4819-9699-A9841D194710}">
  <we:reference id="wa104295828" version="1.9.0.0" store="en-001" storeType="OMEX"/>
  <we:alternateReferences>
    <we:reference id="WA104295828" version="1.9.0.0" store="" storeType="OMEX"/>
  </we:alternateReferences>
  <we:properties>
    <we:property name="__labs__" value="{&quot;configuration&quot;:{&quot;appVersion&quot;:{&quot;major&quot;:1,&quot;minor&quot;:0},&quot;components&quot;:[{&quot;type&quot;:&quot;Labs.Components.ActivityComponent&quot;,&quot;name&quot;:&quot;rintaroootobita.github.io/chatGPT_picture_scroll/scroll_14.html&quot;,&quot;values&quot;:{},&quot;data&quot;:{&quot;uri&quot;:&quot;rintaroootobita.github.io/chatGPT_picture_scroll/scroll_14.html&quot;},&quot;secure&quot;:false}],&quot;name&quot;:&quot;rintaroootobita.github.io/chatGPT_picture_scroll/scroll_14.html&quot;,&quot;timeline&quot;:null,&quot;analytics&quot;:null},&quot;hostVersion&quot;:{&quot;major&quot;:0,&quot;minor&quot;:1}}"/>
  </we:properties>
  <we:bindings/>
  <we:snapshot xmlns:r="http://schemas.openxmlformats.org/officeDocument/2006/relationships" r:embed="rId1"/>
</we:webextension>
</file>

<file path=ppt/webextensions/webextension15.xml><?xml version="1.0" encoding="utf-8"?>
<we:webextension xmlns:we="http://schemas.microsoft.com/office/webextensions/webextension/2010/11" id="{1056B996-A295-4F8A-9F55-1EAEFA82C5A9}">
  <we:reference id="wa104295828" version="1.9.0.0" store="en-001" storeType="OMEX"/>
  <we:alternateReferences>
    <we:reference id="wa104295828" version="1.9.0.0" store="wa104295828" storeType="OMEX"/>
  </we:alternateReferences>
  <we:properties>
    <we:property name="__labs__" value="{&quot;configuration&quot;:{&quot;appVersion&quot;:{&quot;major&quot;:1,&quot;minor&quot;:0},&quot;components&quot;:[{&quot;type&quot;:&quot;Labs.Components.ActivityComponent&quot;,&quot;name&quot;:&quot;rintaroootobita.github.io/chatGPT_picture_scroll/scroll_15.html&quot;,&quot;values&quot;:{},&quot;data&quot;:{&quot;uri&quot;:&quot;rintaroootobita.github.io/chatGPT_picture_scroll/scroll_15.html&quot;},&quot;secure&quot;:false}],&quot;name&quot;:&quot;rintaroootobita.github.io/chatGPT_picture_scroll/scroll_15.html&quot;,&quot;timeline&quot;:null,&quot;analytics&quot;:null},&quot;hostVersion&quot;:{&quot;major&quot;:0,&quot;minor&quot;:1}}"/>
  </we:properties>
  <we:bindings/>
  <we:snapshot xmlns:r="http://schemas.openxmlformats.org/officeDocument/2006/relationships" r:embed="rId1"/>
</we:webextension>
</file>

<file path=ppt/webextensions/webextension16.xml><?xml version="1.0" encoding="utf-8"?>
<we:webextension xmlns:we="http://schemas.microsoft.com/office/webextensions/webextension/2010/11" id="{1056B996-A295-4F8A-9F55-1EAEFA82C5A9}">
  <we:reference id="wa104295828" version="1.9.0.0" store="en-001" storeType="OMEX"/>
  <we:alternateReferences>
    <we:reference id="wa104295828" version="1.9.0.0" store="wa104295828" storeType="OMEX"/>
  </we:alternateReferences>
  <we:properties>
    <we:property name="__labs__" value="{&quot;configuration&quot;:{&quot;appVersion&quot;:{&quot;major&quot;:1,&quot;minor&quot;:0},&quot;components&quot;:[{&quot;type&quot;:&quot;Labs.Components.ActivityComponent&quot;,&quot;name&quot;:&quot;rintaroootobita.github.io/chatGPT_picture_scroll/scroll_16.html&quot;,&quot;values&quot;:{},&quot;data&quot;:{&quot;uri&quot;:&quot;rintaroootobita.github.io/chatGPT_picture_scroll/scroll_16.html&quot;},&quot;secure&quot;:false}],&quot;name&quot;:&quot;rintaroootobita.github.io/chatGPT_picture_scroll/scroll_16.html&quot;,&quot;timeline&quot;:null,&quot;analytics&quot;:null},&quot;hostVersion&quot;:{&quot;major&quot;:0,&quot;minor&quot;:1}}"/>
  </we:properties>
  <we:bindings/>
  <we:snapshot xmlns:r="http://schemas.openxmlformats.org/officeDocument/2006/relationships" r:embed="rId1"/>
</we:webextension>
</file>

<file path=ppt/webextensions/webextension17.xml><?xml version="1.0" encoding="utf-8"?>
<we:webextension xmlns:we="http://schemas.microsoft.com/office/webextensions/webextension/2010/11" id="{1056B996-A295-4F8A-9F55-1EAEFA82C5A9}">
  <we:reference id="wa104295828" version="1.9.0.0" store="en-001" storeType="OMEX"/>
  <we:alternateReferences>
    <we:reference id="wa104295828" version="1.9.0.0" store="wa104295828" storeType="OMEX"/>
  </we:alternateReferences>
  <we:properties>
    <we:property name="__labs__" value="{&quot;configuration&quot;:{&quot;appVersion&quot;:{&quot;major&quot;:1,&quot;minor&quot;:0},&quot;components&quot;:[{&quot;type&quot;:&quot;Labs.Components.ActivityComponent&quot;,&quot;name&quot;:&quot;rintaroootobita.github.io/chatGPT_picture_scroll/scroll_17.html&quot;,&quot;values&quot;:{},&quot;data&quot;:{&quot;uri&quot;:&quot;rintaroootobita.github.io/chatGPT_picture_scroll/scroll_17.html&quot;},&quot;secure&quot;:false}],&quot;name&quot;:&quot;rintaroootobita.github.io/chatGPT_picture_scroll/scroll_17.html&quot;,&quot;timeline&quot;:null,&quot;analytics&quot;:null},&quot;hostVersion&quot;:{&quot;major&quot;:0,&quot;minor&quot;:1}}"/>
  </we:properties>
  <we:bindings/>
  <we:snapshot xmlns:r="http://schemas.openxmlformats.org/officeDocument/2006/relationships" r:embed="rId1"/>
</we:webextension>
</file>

<file path=ppt/webextensions/webextension18.xml><?xml version="1.0" encoding="utf-8"?>
<we:webextension xmlns:we="http://schemas.microsoft.com/office/webextensions/webextension/2010/11" id="{1056B996-A295-4F8A-9F55-1EAEFA82C5A9}">
  <we:reference id="wa104295828" version="1.9.0.0" store="en-001" storeType="OMEX"/>
  <we:alternateReferences>
    <we:reference id="wa104295828" version="1.9.0.0" store="wa104295828" storeType="OMEX"/>
  </we:alternateReferences>
  <we:properties>
    <we:property name="__labs__" value="{&quot;configuration&quot;:{&quot;appVersion&quot;:{&quot;major&quot;:1,&quot;minor&quot;:0},&quot;components&quot;:[{&quot;type&quot;:&quot;Labs.Components.ActivityComponent&quot;,&quot;name&quot;:&quot;rintaroootobita.github.io/chatGPT_picture_scroll/scroll_18.html&quot;,&quot;values&quot;:{},&quot;data&quot;:{&quot;uri&quot;:&quot;rintaroootobita.github.io/chatGPT_picture_scroll/scroll_18.html&quot;},&quot;secure&quot;:false}],&quot;name&quot;:&quot;rintaroootobita.github.io/chatGPT_picture_scroll/scroll_18.html&quot;,&quot;timeline&quot;:null,&quot;analytics&quot;:null},&quot;hostVersion&quot;:{&quot;major&quot;:0,&quot;minor&quot;:1}}"/>
  </we:properties>
  <we:bindings/>
  <we:snapshot xmlns:r="http://schemas.openxmlformats.org/officeDocument/2006/relationships" r:embed="rId1"/>
</we:webextension>
</file>

<file path=ppt/webextensions/webextension19.xml><?xml version="1.0" encoding="utf-8"?>
<we:webextension xmlns:we="http://schemas.microsoft.com/office/webextensions/webextension/2010/11" id="{1056B996-A295-4F8A-9F55-1EAEFA82C5A9}">
  <we:reference id="wa104295828" version="1.9.0.0" store="en-001" storeType="OMEX"/>
  <we:alternateReferences>
    <we:reference id="wa104295828" version="1.9.0.0" store="wa104295828" storeType="OMEX"/>
  </we:alternateReferences>
  <we:properties>
    <we:property name="__labs__" value="{&quot;configuration&quot;:{&quot;appVersion&quot;:{&quot;major&quot;:1,&quot;minor&quot;:0},&quot;components&quot;:[{&quot;type&quot;:&quot;Labs.Components.ActivityComponent&quot;,&quot;name&quot;:&quot;rintaroootobita.github.io/chatGPT_picture_scroll/scroll_19.html&quot;,&quot;values&quot;:{},&quot;data&quot;:{&quot;uri&quot;:&quot;rintaroootobita.github.io/chatGPT_picture_scroll/scroll_19.html&quot;},&quot;secure&quot;:false}],&quot;name&quot;:&quot;rintaroootobita.github.io/chatGPT_picture_scroll/scroll_19.html&quot;,&quot;timeline&quot;:null,&quot;analytics&quot;:null},&quot;hostVersion&quot;:{&quot;major&quot;:0,&quot;minor&quot;:1}}"/>
  </we:properties>
  <we:bindings/>
  <we:snapshot xmlns:r="http://schemas.openxmlformats.org/officeDocument/2006/relationships" r:embed="rId1"/>
</we:webextension>
</file>

<file path=ppt/webextensions/webextension2.xml><?xml version="1.0" encoding="utf-8"?>
<we:webextension xmlns:we="http://schemas.microsoft.com/office/webextensions/webextension/2010/11" id="{1C8C1807-966B-46BD-B477-45B13700059B}">
  <we:reference id="wa104295828" version="1.9.0.0" store="en-001" storeType="OMEX"/>
  <we:alternateReferences>
    <we:reference id="wa104295828" version="1.9.0.0" store="wa104295828" storeType="OMEX"/>
  </we:alternateReferences>
  <we:properties>
    <we:property name="__labs__" value="{&quot;configuration&quot;:{&quot;appVersion&quot;:{&quot;major&quot;:1,&quot;minor&quot;:0},&quot;components&quot;:[{&quot;type&quot;:&quot;Labs.Components.ActivityComponent&quot;,&quot;name&quot;:&quot;rintaroootobita.github.io/chatGPT_picture_scroll/scroll.html?rand=12358&quot;,&quot;values&quot;:{},&quot;data&quot;:{&quot;uri&quot;:&quot;rintaroootobita.github.io/chatGPT_picture_scroll/scroll.html?rand=12358&quot;},&quot;secure&quot;:false}],&quot;name&quot;:&quot;rintaroootobita.github.io/chatGPT_picture_scroll/scroll.html?rand=12358&quot;,&quot;timeline&quot;:null,&quot;analytics&quot;:null},&quot;hostVersion&quot;:{&quot;major&quot;:0,&quot;minor&quot;:1}}"/>
  </we:properties>
  <we:bindings/>
  <we:snapshot xmlns:r="http://schemas.openxmlformats.org/officeDocument/2006/relationships" r:embed="rId1"/>
</we:webextension>
</file>

<file path=ppt/webextensions/webextension20.xml><?xml version="1.0" encoding="utf-8"?>
<we:webextension xmlns:we="http://schemas.microsoft.com/office/webextensions/webextension/2010/11" id="{1056B996-A295-4F8A-9F55-1EAEFA82C5A9}">
  <we:reference id="wa104295828" version="1.9.0.0" store="en-001" storeType="OMEX"/>
  <we:alternateReferences>
    <we:reference id="wa104295828" version="1.9.0.0" store="wa104295828" storeType="OMEX"/>
  </we:alternateReferences>
  <we:properties>
    <we:property name="__labs__" value="{&quot;configuration&quot;:{&quot;appVersion&quot;:{&quot;major&quot;:1,&quot;minor&quot;:0},&quot;components&quot;:[{&quot;type&quot;:&quot;Labs.Components.ActivityComponent&quot;,&quot;name&quot;:&quot;rintaroootobita.github.io/chatGPT_picture_scroll/scroll_20.html&quot;,&quot;values&quot;:{},&quot;data&quot;:{&quot;uri&quot;:&quot;rintaroootobita.github.io/chatGPT_picture_scroll/scroll_20.html&quot;},&quot;secure&quot;:false}],&quot;name&quot;:&quot;rintaroootobita.github.io/chatGPT_picture_scroll/scroll_20.html&quot;,&quot;timeline&quot;:null,&quot;analytics&quot;:null},&quot;hostVersion&quot;:{&quot;major&quot;:0,&quot;minor&quot;:1}}"/>
  </we:properties>
  <we:bindings/>
  <we:snapshot xmlns:r="http://schemas.openxmlformats.org/officeDocument/2006/relationships" r:embed="rId1"/>
</we:webextension>
</file>

<file path=ppt/webextensions/webextension21.xml><?xml version="1.0" encoding="utf-8"?>
<we:webextension xmlns:we="http://schemas.microsoft.com/office/webextensions/webextension/2010/11" id="{1056B996-A295-4F8A-9F55-1EAEFA82C5A9}">
  <we:reference id="wa104295828" version="1.9.0.0" store="en-001" storeType="OMEX"/>
  <we:alternateReferences>
    <we:reference id="wa104295828" version="1.9.0.0" store="wa104295828" storeType="OMEX"/>
  </we:alternateReferences>
  <we:properties>
    <we:property name="__labs__" value="{&quot;configuration&quot;:{&quot;appVersion&quot;:{&quot;major&quot;:1,&quot;minor&quot;:0},&quot;components&quot;:[{&quot;type&quot;:&quot;Labs.Components.ActivityComponent&quot;,&quot;name&quot;:&quot;rintaroootobita.github.io/chatGPT_picture_scroll/scroll_29.html&quot;,&quot;values&quot;:{},&quot;data&quot;:{&quot;uri&quot;:&quot;rintaroootobita.github.io/chatGPT_picture_scroll/scroll_29.html&quot;},&quot;secure&quot;:false}],&quot;name&quot;:&quot;rintaroootobita.github.io/chatGPT_picture_scroll/scroll_29.html&quot;,&quot;timeline&quot;:null,&quot;analytics&quot;:null},&quot;hostVersion&quot;:{&quot;major&quot;:0,&quot;minor&quot;:1}}"/>
  </we:properties>
  <we:bindings/>
  <we:snapshot xmlns:r="http://schemas.openxmlformats.org/officeDocument/2006/relationships" r:embed="rId1"/>
</we:webextension>
</file>

<file path=ppt/webextensions/webextension22.xml><?xml version="1.0" encoding="utf-8"?>
<we:webextension xmlns:we="http://schemas.microsoft.com/office/webextensions/webextension/2010/11" id="{1056B996-A295-4F8A-9F55-1EAEFA82C5A9}">
  <we:reference id="wa104295828" version="1.9.0.0" store="en-001" storeType="OMEX"/>
  <we:alternateReferences>
    <we:reference id="wa104295828" version="1.9.0.0" store="wa104295828" storeType="OMEX"/>
  </we:alternateReferences>
  <we:properties>
    <we:property name="__labs__" value="{&quot;configuration&quot;:{&quot;appVersion&quot;:{&quot;major&quot;:1,&quot;minor&quot;:0},&quot;components&quot;:[{&quot;type&quot;:&quot;Labs.Components.ActivityComponent&quot;,&quot;name&quot;:&quot;rintaroootobita.github.io/chatGPT_picture_scroll/scroll_21.html&quot;,&quot;values&quot;:{},&quot;data&quot;:{&quot;uri&quot;:&quot;rintaroootobita.github.io/chatGPT_picture_scroll/scroll_21.html&quot;},&quot;secure&quot;:false}],&quot;name&quot;:&quot;rintaroootobita.github.io/chatGPT_picture_scroll/scroll_21.html&quot;,&quot;timeline&quot;:null,&quot;analytics&quot;:null},&quot;hostVersion&quot;:{&quot;major&quot;:0,&quot;minor&quot;:1}}"/>
  </we:properties>
  <we:bindings/>
  <we:snapshot xmlns:r="http://schemas.openxmlformats.org/officeDocument/2006/relationships" r:embed="rId1"/>
</we:webextension>
</file>

<file path=ppt/webextensions/webextension23.xml><?xml version="1.0" encoding="utf-8"?>
<we:webextension xmlns:we="http://schemas.microsoft.com/office/webextensions/webextension/2010/11" id="{1056B996-A295-4F8A-9F55-1EAEFA82C5A9}">
  <we:reference id="wa104295828" version="1.9.0.0" store="en-001" storeType="OMEX"/>
  <we:alternateReferences>
    <we:reference id="wa104295828" version="1.9.0.0" store="wa104295828" storeType="OMEX"/>
  </we:alternateReferences>
  <we:properties>
    <we:property name="__labs__" value="{&quot;configuration&quot;:{&quot;appVersion&quot;:{&quot;major&quot;:1,&quot;minor&quot;:0},&quot;components&quot;:[{&quot;type&quot;:&quot;Labs.Components.ActivityComponent&quot;,&quot;name&quot;:&quot;rintaroootobita.github.io/chatGPT_picture_scroll/scroll_22.html&quot;,&quot;values&quot;:{},&quot;data&quot;:{&quot;uri&quot;:&quot;rintaroootobita.github.io/chatGPT_picture_scroll/scroll_22.html&quot;},&quot;secure&quot;:false}],&quot;name&quot;:&quot;rintaroootobita.github.io/chatGPT_picture_scroll/scroll_22.html&quot;,&quot;timeline&quot;:null,&quot;analytics&quot;:null},&quot;hostVersion&quot;:{&quot;major&quot;:0,&quot;minor&quot;:1}}"/>
  </we:properties>
  <we:bindings/>
  <we:snapshot xmlns:r="http://schemas.openxmlformats.org/officeDocument/2006/relationships" r:embed="rId1"/>
</we:webextension>
</file>

<file path=ppt/webextensions/webextension24.xml><?xml version="1.0" encoding="utf-8"?>
<we:webextension xmlns:we="http://schemas.microsoft.com/office/webextensions/webextension/2010/11" id="{1056B996-A295-4F8A-9F55-1EAEFA82C5A9}">
  <we:reference id="wa104295828" version="1.9.0.0" store="en-001" storeType="OMEX"/>
  <we:alternateReferences>
    <we:reference id="wa104295828" version="1.9.0.0" store="wa104295828" storeType="OMEX"/>
  </we:alternateReferences>
  <we:properties>
    <we:property name="__labs__" value="{&quot;configuration&quot;:{&quot;appVersion&quot;:{&quot;major&quot;:1,&quot;minor&quot;:0},&quot;components&quot;:[{&quot;type&quot;:&quot;Labs.Components.ActivityComponent&quot;,&quot;name&quot;:&quot;rintaroootobita.github.io/chatGPT_picture_scroll/scroll_23.html&quot;,&quot;values&quot;:{},&quot;data&quot;:{&quot;uri&quot;:&quot;rintaroootobita.github.io/chatGPT_picture_scroll/scroll_23.html&quot;},&quot;secure&quot;:false}],&quot;name&quot;:&quot;rintaroootobita.github.io/chatGPT_picture_scroll/scroll_23.html&quot;,&quot;timeline&quot;:null,&quot;analytics&quot;:null},&quot;hostVersion&quot;:{&quot;major&quot;:0,&quot;minor&quot;:1}}"/>
  </we:properties>
  <we:bindings/>
  <we:snapshot xmlns:r="http://schemas.openxmlformats.org/officeDocument/2006/relationships" r:embed="rId1"/>
</we:webextension>
</file>

<file path=ppt/webextensions/webextension25.xml><?xml version="1.0" encoding="utf-8"?>
<we:webextension xmlns:we="http://schemas.microsoft.com/office/webextensions/webextension/2010/11" id="{1056B996-A295-4F8A-9F55-1EAEFA82C5A9}">
  <we:reference id="wa104295828" version="1.9.0.0" store="en-001" storeType="OMEX"/>
  <we:alternateReferences>
    <we:reference id="wa104295828" version="1.9.0.0" store="wa104295828" storeType="OMEX"/>
  </we:alternateReferences>
  <we:properties>
    <we:property name="__labs__" value="{&quot;configuration&quot;:{&quot;appVersion&quot;:{&quot;major&quot;:1,&quot;minor&quot;:0},&quot;components&quot;:[{&quot;type&quot;:&quot;Labs.Components.ActivityComponent&quot;,&quot;name&quot;:&quot;rintaroootobita.github.io/chatGPT_picture_scroll/scroll_24.html&quot;,&quot;values&quot;:{},&quot;data&quot;:{&quot;uri&quot;:&quot;rintaroootobita.github.io/chatGPT_picture_scroll/scroll_24.html&quot;},&quot;secure&quot;:false}],&quot;name&quot;:&quot;rintaroootobita.github.io/chatGPT_picture_scroll/scroll_24.html&quot;,&quot;timeline&quot;:null,&quot;analytics&quot;:null},&quot;hostVersion&quot;:{&quot;major&quot;:0,&quot;minor&quot;:1}}"/>
  </we:properties>
  <we:bindings/>
  <we:snapshot xmlns:r="http://schemas.openxmlformats.org/officeDocument/2006/relationships" r:embed="rId1"/>
</we:webextension>
</file>

<file path=ppt/webextensions/webextension26.xml><?xml version="1.0" encoding="utf-8"?>
<we:webextension xmlns:we="http://schemas.microsoft.com/office/webextensions/webextension/2010/11" id="{1056B996-A295-4F8A-9F55-1EAEFA82C5A9}">
  <we:reference id="wa104295828" version="1.9.0.0" store="en-001" storeType="OMEX"/>
  <we:alternateReferences>
    <we:reference id="wa104295828" version="1.9.0.0" store="wa104295828" storeType="OMEX"/>
  </we:alternateReferences>
  <we:properties>
    <we:property name="__labs__" value="{&quot;configuration&quot;:{&quot;appVersion&quot;:{&quot;major&quot;:1,&quot;minor&quot;:0},&quot;components&quot;:[{&quot;type&quot;:&quot;Labs.Components.ActivityComponent&quot;,&quot;name&quot;:&quot;rintaroootobita.github.io/chatGPT_picture_scroll/scroll_25.html&quot;,&quot;values&quot;:{},&quot;data&quot;:{&quot;uri&quot;:&quot;rintaroootobita.github.io/chatGPT_picture_scroll/scroll_25.html&quot;},&quot;secure&quot;:false}],&quot;name&quot;:&quot;rintaroootobita.github.io/chatGPT_picture_scroll/scroll_25.html&quot;,&quot;timeline&quot;:null,&quot;analytics&quot;:null},&quot;hostVersion&quot;:{&quot;major&quot;:0,&quot;minor&quot;:1}}"/>
  </we:properties>
  <we:bindings/>
  <we:snapshot xmlns:r="http://schemas.openxmlformats.org/officeDocument/2006/relationships" r:embed="rId1"/>
</we:webextension>
</file>

<file path=ppt/webextensions/webextension27.xml><?xml version="1.0" encoding="utf-8"?>
<we:webextension xmlns:we="http://schemas.microsoft.com/office/webextensions/webextension/2010/11" id="{1056B996-A295-4F8A-9F55-1EAEFA82C5A9}">
  <we:reference id="wa104295828" version="1.9.0.0" store="en-001" storeType="OMEX"/>
  <we:alternateReferences>
    <we:reference id="wa104295828" version="1.9.0.0" store="wa104295828" storeType="OMEX"/>
  </we:alternateReferences>
  <we:properties>
    <we:property name="__labs__" value="{&quot;configuration&quot;:{&quot;appVersion&quot;:{&quot;major&quot;:1,&quot;minor&quot;:0},&quot;components&quot;:[{&quot;type&quot;:&quot;Labs.Components.ActivityComponent&quot;,&quot;name&quot;:&quot;rintaroootobita.github.io/chatGPT_picture_scroll/scroll_26.html&quot;,&quot;values&quot;:{},&quot;data&quot;:{&quot;uri&quot;:&quot;rintaroootobita.github.io/chatGPT_picture_scroll/scroll_26.html&quot;},&quot;secure&quot;:false}],&quot;name&quot;:&quot;rintaroootobita.github.io/chatGPT_picture_scroll/scroll_26.html&quot;,&quot;timeline&quot;:null,&quot;analytics&quot;:null},&quot;hostVersion&quot;:{&quot;major&quot;:0,&quot;minor&quot;:1}}"/>
  </we:properties>
  <we:bindings/>
  <we:snapshot xmlns:r="http://schemas.openxmlformats.org/officeDocument/2006/relationships" r:embed="rId1"/>
</we:webextension>
</file>

<file path=ppt/webextensions/webextension28.xml><?xml version="1.0" encoding="utf-8"?>
<we:webextension xmlns:we="http://schemas.microsoft.com/office/webextensions/webextension/2010/11" id="{1056B996-A295-4F8A-9F55-1EAEFA82C5A9}">
  <we:reference id="wa104295828" version="1.9.0.0" store="en-001" storeType="OMEX"/>
  <we:alternateReferences>
    <we:reference id="wa104295828" version="1.9.0.0" store="wa104295828" storeType="OMEX"/>
  </we:alternateReferences>
  <we:properties>
    <we:property name="__labs__" value="{&quot;configuration&quot;:{&quot;appVersion&quot;:{&quot;major&quot;:1,&quot;minor&quot;:0},&quot;components&quot;:[{&quot;type&quot;:&quot;Labs.Components.ActivityComponent&quot;,&quot;name&quot;:&quot;rintaroootobita.github.io/chatGPT_picture_scroll/scroll_27.html&quot;,&quot;values&quot;:{},&quot;data&quot;:{&quot;uri&quot;:&quot;rintaroootobita.github.io/chatGPT_picture_scroll/scroll_27.html&quot;},&quot;secure&quot;:false}],&quot;name&quot;:&quot;rintaroootobita.github.io/chatGPT_picture_scroll/scroll_27.html&quot;,&quot;timeline&quot;:null,&quot;analytics&quot;:null},&quot;hostVersion&quot;:{&quot;major&quot;:0,&quot;minor&quot;:1}}"/>
  </we:properties>
  <we:bindings/>
  <we:snapshot xmlns:r="http://schemas.openxmlformats.org/officeDocument/2006/relationships" r:embed="rId1"/>
</we:webextension>
</file>

<file path=ppt/webextensions/webextension29.xml><?xml version="1.0" encoding="utf-8"?>
<we:webextension xmlns:we="http://schemas.microsoft.com/office/webextensions/webextension/2010/11" id="{1056B996-A295-4F8A-9F55-1EAEFA82C5A9}">
  <we:reference id="wa104295828" version="1.9.0.0" store="en-001" storeType="OMEX"/>
  <we:alternateReferences>
    <we:reference id="wa104295828" version="1.9.0.0" store="wa104295828" storeType="OMEX"/>
  </we:alternateReferences>
  <we:properties>
    <we:property name="__labs__" value="{&quot;configuration&quot;:{&quot;appVersion&quot;:{&quot;major&quot;:1,&quot;minor&quot;:0},&quot;components&quot;:[{&quot;type&quot;:&quot;Labs.Components.ActivityComponent&quot;,&quot;name&quot;:&quot;rintaroootobita.github.io/chatGPT_picture_scroll/scroll_28.html&quot;,&quot;values&quot;:{},&quot;data&quot;:{&quot;uri&quot;:&quot;rintaroootobita.github.io/chatGPT_picture_scroll/scroll_28.html&quot;},&quot;secure&quot;:false}],&quot;name&quot;:&quot;rintaroootobita.github.io/chatGPT_picture_scroll/scroll_28.html&quot;,&quot;timeline&quot;:null,&quot;analytics&quot;:null},&quot;hostVersion&quot;:{&quot;major&quot;:0,&quot;minor&quot;:1}}"/>
  </we:properties>
  <we:bindings/>
  <we:snapshot xmlns:r="http://schemas.openxmlformats.org/officeDocument/2006/relationships" r:embed="rId1"/>
</we:webextension>
</file>

<file path=ppt/webextensions/webextension3.xml><?xml version="1.0" encoding="utf-8"?>
<we:webextension xmlns:we="http://schemas.microsoft.com/office/webextensions/webextension/2010/11" id="{C3A30A96-DA64-4A74-ABC3-4CC37812634A}">
  <we:reference id="wa104295828" version="1.9.0.0" store="en-001" storeType="OMEX"/>
  <we:alternateReferences>
    <we:reference id="wa104295828" version="1.9.0.0" store="wa104295828" storeType="OMEX"/>
  </we:alternateReferences>
  <we:properties>
    <we:property name="__labs__" value="{&quot;configuration&quot;:{&quot;appVersion&quot;:{&quot;major&quot;:1,&quot;minor&quot;:0},&quot;components&quot;:[{&quot;type&quot;:&quot;Labs.Components.ActivityComponent&quot;,&quot;name&quot;:&quot;rintaroootobita.github.io/chatGPT_picture_scroll/scroll_3.html&quot;,&quot;values&quot;:{},&quot;data&quot;:{&quot;uri&quot;:&quot;rintaroootobita.github.io/chatGPT_picture_scroll/scroll_3.html&quot;},&quot;secure&quot;:false}],&quot;name&quot;:&quot;rintaroootobita.github.io/chatGPT_picture_scroll/scroll_3.html&quot;,&quot;timeline&quot;:null,&quot;analytics&quot;:null},&quot;hostVersion&quot;:{&quot;major&quot;:0,&quot;minor&quot;:1}}"/>
  </we:properties>
  <we:bindings/>
  <we:snapshot xmlns:r="http://schemas.openxmlformats.org/officeDocument/2006/relationships" r:embed="rId1"/>
</we:webextension>
</file>

<file path=ppt/webextensions/webextension30.xml><?xml version="1.0" encoding="utf-8"?>
<we:webextension xmlns:we="http://schemas.microsoft.com/office/webextensions/webextension/2010/11" id="{1056B996-A295-4F8A-9F55-1EAEFA82C5A9}">
  <we:reference id="wa104295828" version="1.9.0.0" store="en-001" storeType="OMEX"/>
  <we:alternateReferences>
    <we:reference id="wa104295828" version="1.9.0.0" store="wa104295828" storeType="OMEX"/>
  </we:alternateReferences>
  <we:properties>
    <we:property name="__labs__" value="{&quot;configuration&quot;:{&quot;appVersion&quot;:{&quot;major&quot;:1,&quot;minor&quot;:0},&quot;components&quot;:[{&quot;type&quot;:&quot;Labs.Components.ActivityComponent&quot;,&quot;name&quot;:&quot;rintaroootobita.github.io/chatGPT_picture_scroll/scroll_30.html?rand=1&quot;,&quot;values&quot;:{},&quot;data&quot;:{&quot;uri&quot;:&quot;rintaroootobita.github.io/chatGPT_picture_scroll/scroll_30.html?rand=1&quot;},&quot;secure&quot;:false}],&quot;name&quot;:&quot;rintaroootobita.github.io/chatGPT_picture_scroll/scroll_30.html?rand=1&quot;,&quot;timeline&quot;:null,&quot;analytics&quot;:null},&quot;hostVersion&quot;:{&quot;major&quot;:0,&quot;minor&quot;:1}}"/>
  </we:properties>
  <we:bindings/>
  <we:snapshot xmlns:r="http://schemas.openxmlformats.org/officeDocument/2006/relationships" r:embed="rId1"/>
</we:webextension>
</file>

<file path=ppt/webextensions/webextension31.xml><?xml version="1.0" encoding="utf-8"?>
<we:webextension xmlns:we="http://schemas.microsoft.com/office/webextensions/webextension/2010/11" id="{1F312C0A-9E1B-42E4-98BB-9AB30A7417A1}">
  <we:reference id="wa104295828" version="1.9.0.0" store="en-001" storeType="OMEX"/>
  <we:alternateReferences>
    <we:reference id="wa104295828" version="1.9.0.0" store="wa104295828" storeType="OMEX"/>
  </we:alternateReferences>
  <we:properties>
    <we:property name="__labs__" value="{&quot;configuration&quot;:{&quot;appVersion&quot;:{&quot;major&quot;:1,&quot;minor&quot;:0},&quot;components&quot;:[{&quot;type&quot;:&quot;Labs.Components.ActivityComponent&quot;,&quot;name&quot;:&quot;rintaroootobita.github.io/chatGPT_picture_scroll/scroll_31.html&quot;,&quot;values&quot;:{},&quot;data&quot;:{&quot;uri&quot;:&quot;rintaroootobita.github.io/chatGPT_picture_scroll/scroll_31.html&quot;},&quot;secure&quot;:false}],&quot;name&quot;:&quot;rintaroootobita.github.io/chatGPT_picture_scroll/scroll_31.html&quot;,&quot;timeline&quot;:null,&quot;analytics&quot;:null},&quot;hostVersion&quot;:{&quot;major&quot;:0,&quot;minor&quot;:1}}"/>
  </we:properties>
  <we:bindings/>
  <we:snapshot xmlns:r="http://schemas.openxmlformats.org/officeDocument/2006/relationships" r:embed="rId1"/>
</we:webextension>
</file>

<file path=ppt/webextensions/webextension32.xml><?xml version="1.0" encoding="utf-8"?>
<we:webextension xmlns:we="http://schemas.microsoft.com/office/webextensions/webextension/2010/11" id="{68946F5B-95AD-47BC-AE8E-A7914B0C913C}">
  <we:reference id="wa104295828" version="1.9.0.0" store="en-001" storeType="OMEX"/>
  <we:alternateReferences>
    <we:reference id="wa104295828" version="1.9.0.0" store="wa104295828" storeType="OMEX"/>
  </we:alternateReferences>
  <we:properties>
    <we:property name="__labs__" value="{&quot;configuration&quot;:{&quot;appVersion&quot;:{&quot;major&quot;:1,&quot;minor&quot;:0},&quot;components&quot;:[{&quot;type&quot;:&quot;Labs.Components.ActivityComponent&quot;,&quot;name&quot;:&quot;rintaroootobita.github.io/chatGPT_picture_scroll/scroll_32.html&quot;,&quot;values&quot;:{},&quot;data&quot;:{&quot;uri&quot;:&quot;rintaroootobita.github.io/chatGPT_picture_scroll/scroll_32.html&quot;},&quot;secure&quot;:false}],&quot;name&quot;:&quot;rintaroootobita.github.io/chatGPT_picture_scroll/scroll_32.html&quot;,&quot;timeline&quot;:null,&quot;analytics&quot;:null},&quot;hostVersion&quot;:{&quot;major&quot;:0,&quot;minor&quot;:1}}"/>
  </we:properties>
  <we:bindings/>
  <we:snapshot xmlns:r="http://schemas.openxmlformats.org/officeDocument/2006/relationships" r:embed="rId1"/>
</we:webextension>
</file>

<file path=ppt/webextensions/webextension4.xml><?xml version="1.0" encoding="utf-8"?>
<we:webextension xmlns:we="http://schemas.microsoft.com/office/webextensions/webextension/2010/11" id="{485F1722-B4D8-4496-948A-91464D6A6A79}">
  <we:reference id="wa104295828" version="1.9.0.0" store="en-001" storeType="OMEX"/>
  <we:alternateReferences>
    <we:reference id="wa104295828" version="1.9.0.0" store="wa104295828" storeType="OMEX"/>
  </we:alternateReferences>
  <we:properties>
    <we:property name="__labs__" value="{&quot;configuration&quot;:{&quot;appVersion&quot;:{&quot;major&quot;:1,&quot;minor&quot;:0},&quot;components&quot;:[{&quot;type&quot;:&quot;Labs.Components.ActivityComponent&quot;,&quot;name&quot;:&quot;rintaroootobita.github.io/chatGPT_picture_scroll/scroll_4.html&quot;,&quot;values&quot;:{},&quot;data&quot;:{&quot;uri&quot;:&quot;rintaroootobita.github.io/chatGPT_picture_scroll/scroll_4.html&quot;},&quot;secure&quot;:false}],&quot;name&quot;:&quot;rintaroootobita.github.io/chatGPT_picture_scroll/scroll_4.html&quot;,&quot;timeline&quot;:null,&quot;analytics&quot;:null},&quot;hostVersion&quot;:{&quot;major&quot;:0,&quot;minor&quot;:1}}"/>
  </we:properties>
  <we:bindings/>
  <we:snapshot xmlns:r="http://schemas.openxmlformats.org/officeDocument/2006/relationships" r:embed="rId1"/>
</we:webextension>
</file>

<file path=ppt/webextensions/webextension5.xml><?xml version="1.0" encoding="utf-8"?>
<we:webextension xmlns:we="http://schemas.microsoft.com/office/webextensions/webextension/2010/11" id="{E1427C9B-B9BC-4102-AC50-B6327624DF8B}">
  <we:reference id="wa104295828" version="1.9.0.0" store="en-001" storeType="OMEX"/>
  <we:alternateReferences>
    <we:reference id="wa104295828" version="1.9.0.0" store="wa104295828" storeType="OMEX"/>
  </we:alternateReferences>
  <we:properties>
    <we:property name="__labs__" value="{&quot;configuration&quot;:{&quot;appVersion&quot;:{&quot;major&quot;:1,&quot;minor&quot;:0},&quot;components&quot;:[{&quot;type&quot;:&quot;Labs.Components.ActivityComponent&quot;,&quot;name&quot;:&quot;rintaroootobita.github.io/chatGPT_picture_scroll/scroll_5.html?rand=4&quot;,&quot;values&quot;:{},&quot;data&quot;:{&quot;uri&quot;:&quot;rintaroootobita.github.io/chatGPT_picture_scroll/scroll_5.html?rand=4&quot;},&quot;secure&quot;:false}],&quot;name&quot;:&quot;rintaroootobita.github.io/chatGPT_picture_scroll/scroll_5.html?rand=4&quot;,&quot;timeline&quot;:null,&quot;analytics&quot;:null},&quot;hostVersion&quot;:{&quot;major&quot;:0,&quot;minor&quot;:1}}"/>
  </we:properties>
  <we:bindings/>
  <we:snapshot xmlns:r="http://schemas.openxmlformats.org/officeDocument/2006/relationships" r:embed="rId1"/>
</we:webextension>
</file>

<file path=ppt/webextensions/webextension6.xml><?xml version="1.0" encoding="utf-8"?>
<we:webextension xmlns:we="http://schemas.microsoft.com/office/webextensions/webextension/2010/11" id="{E1427C9B-B9BC-4102-AC50-B6327624DF8B}">
  <we:reference id="wa104295828" version="1.9.0.0" store="en-001" storeType="OMEX"/>
  <we:alternateReferences>
    <we:reference id="wa104295828" version="1.9.0.0" store="wa104295828" storeType="OMEX"/>
  </we:alternateReferences>
  <we:properties>
    <we:property name="__labs__" value="{&quot;configuration&quot;:{&quot;appVersion&quot;:{&quot;major&quot;:1,&quot;minor&quot;:0},&quot;components&quot;:[{&quot;type&quot;:&quot;Labs.Components.ActivityComponent&quot;,&quot;name&quot;:&quot;rintaroootobita.github.io/chatGPT_picture_scroll/scroll_6.html?rand=4&quot;,&quot;values&quot;:{},&quot;data&quot;:{&quot;uri&quot;:&quot;rintaroootobita.github.io/chatGPT_picture_scroll/scroll_6.html?rand=4&quot;},&quot;secure&quot;:false}],&quot;name&quot;:&quot;rintaroootobita.github.io/chatGPT_picture_scroll/scroll_6.html?rand=4&quot;,&quot;timeline&quot;:null,&quot;analytics&quot;:null},&quot;hostVersion&quot;:{&quot;major&quot;:0,&quot;minor&quot;:1}}"/>
  </we:properties>
  <we:bindings/>
  <we:snapshot xmlns:r="http://schemas.openxmlformats.org/officeDocument/2006/relationships" r:embed="rId1"/>
</we:webextension>
</file>

<file path=ppt/webextensions/webextension7.xml><?xml version="1.0" encoding="utf-8"?>
<we:webextension xmlns:we="http://schemas.microsoft.com/office/webextensions/webextension/2010/11" id="{C752B5BA-A9ED-4388-8095-47ACF01D77AD}">
  <we:reference id="wa104295828" version="1.9.0.0" store="en-001" storeType="OMEX"/>
  <we:alternateReferences>
    <we:reference id="WA104295828" version="1.9.0.0" store="" storeType="OMEX"/>
  </we:alternateReferences>
  <we:properties>
    <we:property name="__labs__" value="{&quot;configuration&quot;:{&quot;appVersion&quot;:{&quot;major&quot;:1,&quot;minor&quot;:0},&quot;components&quot;:[{&quot;type&quot;:&quot;Labs.Components.ActivityComponent&quot;,&quot;name&quot;:&quot;rintaroootobita.github.io/chatGPT_picture_scroll/scroll_8.html&quot;,&quot;values&quot;:{},&quot;data&quot;:{&quot;uri&quot;:&quot;rintaroootobita.github.io/chatGPT_picture_scroll/scroll_8.html&quot;},&quot;secure&quot;:false}],&quot;name&quot;:&quot;rintaroootobita.github.io/chatGPT_picture_scroll/scroll_8.html&quot;,&quot;timeline&quot;:null,&quot;analytics&quot;:null},&quot;hostVersion&quot;:{&quot;major&quot;:0,&quot;minor&quot;:1}}"/>
  </we:properties>
  <we:bindings/>
  <we:snapshot xmlns:r="http://schemas.openxmlformats.org/officeDocument/2006/relationships" r:embed="rId1"/>
</we:webextension>
</file>

<file path=ppt/webextensions/webextension8.xml><?xml version="1.0" encoding="utf-8"?>
<we:webextension xmlns:we="http://schemas.microsoft.com/office/webextensions/webextension/2010/11" id="{5A7F1A20-B4DB-4199-ADCF-178A144357BE}">
  <we:reference id="wa104295828" version="1.9.0.0" store="en-001" storeType="OMEX"/>
  <we:alternateReferences>
    <we:reference id="WA104295828" version="1.9.0.0" store="" storeType="OMEX"/>
  </we:alternateReferences>
  <we:properties>
    <we:property name="__labs__" value="{&quot;configuration&quot;:{&quot;appVersion&quot;:{&quot;major&quot;:1,&quot;minor&quot;:0},&quot;components&quot;:[{&quot;type&quot;:&quot;Labs.Components.ActivityComponent&quot;,&quot;name&quot;:&quot;rintaroootobita.github.io/chatGPT_picture_scroll/scroll_7.html&quot;,&quot;values&quot;:{},&quot;data&quot;:{&quot;uri&quot;:&quot;rintaroootobita.github.io/chatGPT_picture_scroll/scroll_7.html&quot;},&quot;secure&quot;:false}],&quot;name&quot;:&quot;rintaroootobita.github.io/chatGPT_picture_scroll/scroll_7.html&quot;,&quot;timeline&quot;:null,&quot;analytics&quot;:null},&quot;hostVersion&quot;:{&quot;major&quot;:0,&quot;minor&quot;:1}}"/>
  </we:properties>
  <we:bindings/>
  <we:snapshot xmlns:r="http://schemas.openxmlformats.org/officeDocument/2006/relationships" r:embed="rId1"/>
</we:webextension>
</file>

<file path=ppt/webextensions/webextension9.xml><?xml version="1.0" encoding="utf-8"?>
<we:webextension xmlns:we="http://schemas.microsoft.com/office/webextensions/webextension/2010/11" id="{5A7F1A20-B4DB-4199-ADCF-178A144357BE}">
  <we:reference id="wa104295828" version="1.9.0.0" store="en-001" storeType="OMEX"/>
  <we:alternateReferences>
    <we:reference id="WA104295828" version="1.9.0.0" store="" storeType="OMEX"/>
  </we:alternateReferences>
  <we:properties>
    <we:property name="__labs__" value="{&quot;configuration&quot;:{&quot;appVersion&quot;:{&quot;major&quot;:1,&quot;minor&quot;:0},&quot;components&quot;:[{&quot;type&quot;:&quot;Labs.Components.ActivityComponent&quot;,&quot;name&quot;:&quot;rintaroootobita.github.io/chatGPT_picture_scroll/scroll_9.html&quot;,&quot;values&quot;:{},&quot;data&quot;:{&quot;uri&quot;:&quot;rintaroootobita.github.io/chatGPT_picture_scroll/scroll_9.html&quot;},&quot;secure&quot;:false}],&quot;name&quot;:&quot;rintaroootobita.github.io/chatGPT_picture_scroll/scroll_9.html&quot;,&quot;timeline&quot;:null,&quot;analytics&quot;:null},&quot;hostVersion&quot;:{&quot;major&quot;:0,&quot;minor&quot;:1}}"/>
  </we:properties>
  <we:bindings/>
  <we:snapshot xmlns:r="http://schemas.openxmlformats.org/officeDocument/2006/relationships" r:embed="rId1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TM02892315[[fn=ウィスプ]]</Template>
  <TotalTime>9432</TotalTime>
  <Words>2773</Words>
  <Application>Microsoft Office PowerPoint</Application>
  <PresentationFormat>ワイド画面</PresentationFormat>
  <Paragraphs>376</Paragraphs>
  <Slides>78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8</vt:i4>
      </vt:variant>
      <vt:variant>
        <vt:lpstr>テーマ</vt:lpstr>
      </vt:variant>
      <vt:variant>
        <vt:i4>2</vt:i4>
      </vt:variant>
      <vt:variant>
        <vt:lpstr>スライド タイトル</vt:lpstr>
      </vt:variant>
      <vt:variant>
        <vt:i4>78</vt:i4>
      </vt:variant>
    </vt:vector>
  </HeadingPairs>
  <TitlesOfParts>
    <vt:vector size="88" baseType="lpstr">
      <vt:lpstr>ＭＳ Ｐゴシック</vt:lpstr>
      <vt:lpstr>游ゴシック</vt:lpstr>
      <vt:lpstr>游ゴシック Light</vt:lpstr>
      <vt:lpstr>Arial</vt:lpstr>
      <vt:lpstr>Calibri</vt:lpstr>
      <vt:lpstr>Calibri Light</vt:lpstr>
      <vt:lpstr>Wingdings</vt:lpstr>
      <vt:lpstr>Wingdings 2</vt:lpstr>
      <vt:lpstr>HDOfficeLightV0</vt:lpstr>
      <vt:lpstr>Office テーマ</vt:lpstr>
      <vt:lpstr>ChatGPTを使ってゲームを作ろう！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ChatGPTを使ってゲームを作ろう！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ChatGPTを使ってゲームを作ろう！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ChatGPTを使ってゲームを作ろう！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ChatGPTを使ってゲームを作ろう！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ChatGPTを用いてゲームを作ろう！</dc:title>
  <dc:creator>倫太朗 飛田</dc:creator>
  <cp:lastModifiedBy>倫太朗 飛田</cp:lastModifiedBy>
  <cp:revision>289</cp:revision>
  <dcterms:created xsi:type="dcterms:W3CDTF">2023-08-23T11:08:18Z</dcterms:created>
  <dcterms:modified xsi:type="dcterms:W3CDTF">2023-10-25T06:35:40Z</dcterms:modified>
</cp:coreProperties>
</file>